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12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EC4C4C-4289-4EFD-A2D2-5C3D9D14909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8E4CC7E-DA67-4837-8FF9-CE06C7DC71BC}">
      <dgm:prSet/>
      <dgm:spPr/>
      <dgm:t>
        <a:bodyPr/>
        <a:lstStyle/>
        <a:p>
          <a:r>
            <a:rPr lang="en-US" b="1" u="none" dirty="0"/>
            <a:t>Shepherding &amp; Serving</a:t>
          </a:r>
          <a:endParaRPr lang="en-US" u="none" dirty="0"/>
        </a:p>
      </dgm:t>
    </dgm:pt>
    <dgm:pt modelId="{B45BB5E7-FE47-435F-BB34-150BC2992A1C}" type="parTrans" cxnId="{BB6C897B-CFBB-4852-8456-EC2E64F28665}">
      <dgm:prSet/>
      <dgm:spPr/>
      <dgm:t>
        <a:bodyPr/>
        <a:lstStyle/>
        <a:p>
          <a:endParaRPr lang="en-US"/>
        </a:p>
      </dgm:t>
    </dgm:pt>
    <dgm:pt modelId="{F58B1929-9E02-46FA-943F-1F378DEEEFC8}" type="sibTrans" cxnId="{BB6C897B-CFBB-4852-8456-EC2E64F28665}">
      <dgm:prSet/>
      <dgm:spPr/>
      <dgm:t>
        <a:bodyPr/>
        <a:lstStyle/>
        <a:p>
          <a:endParaRPr lang="en-US"/>
        </a:p>
      </dgm:t>
    </dgm:pt>
    <dgm:pt modelId="{3434CE46-D5D9-4BEE-88DB-3BCA1141B952}">
      <dgm:prSet/>
      <dgm:spPr/>
      <dgm:t>
        <a:bodyPr/>
        <a:lstStyle/>
        <a:p>
          <a:r>
            <a:rPr lang="zh-CN" b="1" u="none" dirty="0"/>
            <a:t>牧養與服事</a:t>
          </a:r>
          <a:endParaRPr lang="en-US" u="none" dirty="0"/>
        </a:p>
      </dgm:t>
    </dgm:pt>
    <dgm:pt modelId="{110437AD-BB43-4858-8E83-16A47EBB5A9D}" type="parTrans" cxnId="{1CBB227F-46B2-4A3A-9189-BE2106B72E56}">
      <dgm:prSet/>
      <dgm:spPr/>
      <dgm:t>
        <a:bodyPr/>
        <a:lstStyle/>
        <a:p>
          <a:endParaRPr lang="en-US"/>
        </a:p>
      </dgm:t>
    </dgm:pt>
    <dgm:pt modelId="{F9F8554B-81F9-4FFE-B548-8A03968A01AB}" type="sibTrans" cxnId="{1CBB227F-46B2-4A3A-9189-BE2106B72E56}">
      <dgm:prSet/>
      <dgm:spPr/>
      <dgm:t>
        <a:bodyPr/>
        <a:lstStyle/>
        <a:p>
          <a:endParaRPr lang="en-US"/>
        </a:p>
      </dgm:t>
    </dgm:pt>
    <dgm:pt modelId="{16A276FE-76C8-4A02-9C00-91E571F294DE}">
      <dgm:prSet/>
      <dgm:spPr/>
      <dgm:t>
        <a:bodyPr/>
        <a:lstStyle/>
        <a:p>
          <a:r>
            <a:rPr lang="en-US" b="1" u="none" dirty="0"/>
            <a:t>1 Peter </a:t>
          </a:r>
          <a:r>
            <a:rPr lang="zh-CN" b="1" u="none" dirty="0"/>
            <a:t>彼得前書</a:t>
          </a:r>
          <a:r>
            <a:rPr lang="en-US" b="1" u="none" dirty="0"/>
            <a:t> </a:t>
          </a:r>
          <a:endParaRPr lang="en-US" u="none" dirty="0"/>
        </a:p>
      </dgm:t>
    </dgm:pt>
    <dgm:pt modelId="{72B6E0C3-A0FF-4F9B-AE05-06D549C0C0F6}" type="parTrans" cxnId="{AC5F2C3C-2A3C-4F35-BC2D-167BBAAD197B}">
      <dgm:prSet/>
      <dgm:spPr/>
      <dgm:t>
        <a:bodyPr/>
        <a:lstStyle/>
        <a:p>
          <a:endParaRPr lang="en-US"/>
        </a:p>
      </dgm:t>
    </dgm:pt>
    <dgm:pt modelId="{BE2D1772-F1AF-4705-BEA0-E0624F3393D6}" type="sibTrans" cxnId="{AC5F2C3C-2A3C-4F35-BC2D-167BBAAD197B}">
      <dgm:prSet/>
      <dgm:spPr/>
      <dgm:t>
        <a:bodyPr/>
        <a:lstStyle/>
        <a:p>
          <a:endParaRPr lang="en-US"/>
        </a:p>
      </dgm:t>
    </dgm:pt>
    <dgm:pt modelId="{F0703CB2-E62B-4B5A-80D3-5EA138E4B964}" type="pres">
      <dgm:prSet presAssocID="{47EC4C4C-4289-4EFD-A2D2-5C3D9D14909F}" presName="vert0" presStyleCnt="0">
        <dgm:presLayoutVars>
          <dgm:dir/>
          <dgm:animOne val="branch"/>
          <dgm:animLvl val="lvl"/>
        </dgm:presLayoutVars>
      </dgm:prSet>
      <dgm:spPr/>
    </dgm:pt>
    <dgm:pt modelId="{206DAF0F-FF23-4DEF-9555-E63B75BC434C}" type="pres">
      <dgm:prSet presAssocID="{28E4CC7E-DA67-4837-8FF9-CE06C7DC71BC}" presName="thickLine" presStyleLbl="alignNode1" presStyleIdx="0" presStyleCnt="3"/>
      <dgm:spPr/>
    </dgm:pt>
    <dgm:pt modelId="{6B69610A-63E8-4432-BFD8-8601D7412010}" type="pres">
      <dgm:prSet presAssocID="{28E4CC7E-DA67-4837-8FF9-CE06C7DC71BC}" presName="horz1" presStyleCnt="0"/>
      <dgm:spPr/>
    </dgm:pt>
    <dgm:pt modelId="{2C7FFF0C-428F-4C7D-8801-594602703B5B}" type="pres">
      <dgm:prSet presAssocID="{28E4CC7E-DA67-4837-8FF9-CE06C7DC71BC}" presName="tx1" presStyleLbl="revTx" presStyleIdx="0" presStyleCnt="3"/>
      <dgm:spPr/>
    </dgm:pt>
    <dgm:pt modelId="{B39BAEF5-5DB8-423E-A837-21FC37397EC5}" type="pres">
      <dgm:prSet presAssocID="{28E4CC7E-DA67-4837-8FF9-CE06C7DC71BC}" presName="vert1" presStyleCnt="0"/>
      <dgm:spPr/>
    </dgm:pt>
    <dgm:pt modelId="{BB586A51-0A90-4361-991F-8FEAA088112A}" type="pres">
      <dgm:prSet presAssocID="{3434CE46-D5D9-4BEE-88DB-3BCA1141B952}" presName="thickLine" presStyleLbl="alignNode1" presStyleIdx="1" presStyleCnt="3"/>
      <dgm:spPr/>
    </dgm:pt>
    <dgm:pt modelId="{8899EC83-59F7-4E60-B6E8-8D7A04B2F15E}" type="pres">
      <dgm:prSet presAssocID="{3434CE46-D5D9-4BEE-88DB-3BCA1141B952}" presName="horz1" presStyleCnt="0"/>
      <dgm:spPr/>
    </dgm:pt>
    <dgm:pt modelId="{EAC8285B-0672-4FDE-BAE6-2E4904228F19}" type="pres">
      <dgm:prSet presAssocID="{3434CE46-D5D9-4BEE-88DB-3BCA1141B952}" presName="tx1" presStyleLbl="revTx" presStyleIdx="1" presStyleCnt="3"/>
      <dgm:spPr/>
    </dgm:pt>
    <dgm:pt modelId="{24F5F8E8-70C1-48C0-891C-42CF037D9034}" type="pres">
      <dgm:prSet presAssocID="{3434CE46-D5D9-4BEE-88DB-3BCA1141B952}" presName="vert1" presStyleCnt="0"/>
      <dgm:spPr/>
    </dgm:pt>
    <dgm:pt modelId="{08E2F354-BAFC-4035-85A4-2225B04C4C44}" type="pres">
      <dgm:prSet presAssocID="{16A276FE-76C8-4A02-9C00-91E571F294DE}" presName="thickLine" presStyleLbl="alignNode1" presStyleIdx="2" presStyleCnt="3"/>
      <dgm:spPr/>
    </dgm:pt>
    <dgm:pt modelId="{80D1E0A0-AF54-4BDF-9D5A-23CBF7FA66D7}" type="pres">
      <dgm:prSet presAssocID="{16A276FE-76C8-4A02-9C00-91E571F294DE}" presName="horz1" presStyleCnt="0"/>
      <dgm:spPr/>
    </dgm:pt>
    <dgm:pt modelId="{E10E6AB0-113D-4D11-813C-1D1F94ECE5D5}" type="pres">
      <dgm:prSet presAssocID="{16A276FE-76C8-4A02-9C00-91E571F294DE}" presName="tx1" presStyleLbl="revTx" presStyleIdx="2" presStyleCnt="3"/>
      <dgm:spPr/>
    </dgm:pt>
    <dgm:pt modelId="{9671C678-F76B-4734-896A-04024813206E}" type="pres">
      <dgm:prSet presAssocID="{16A276FE-76C8-4A02-9C00-91E571F294DE}" presName="vert1" presStyleCnt="0"/>
      <dgm:spPr/>
    </dgm:pt>
  </dgm:ptLst>
  <dgm:cxnLst>
    <dgm:cxn modelId="{AC5F2C3C-2A3C-4F35-BC2D-167BBAAD197B}" srcId="{47EC4C4C-4289-4EFD-A2D2-5C3D9D14909F}" destId="{16A276FE-76C8-4A02-9C00-91E571F294DE}" srcOrd="2" destOrd="0" parTransId="{72B6E0C3-A0FF-4F9B-AE05-06D549C0C0F6}" sibTransId="{BE2D1772-F1AF-4705-BEA0-E0624F3393D6}"/>
    <dgm:cxn modelId="{7DB27C66-CB22-4C98-8191-80253E17C467}" type="presOf" srcId="{3434CE46-D5D9-4BEE-88DB-3BCA1141B952}" destId="{EAC8285B-0672-4FDE-BAE6-2E4904228F19}" srcOrd="0" destOrd="0" presId="urn:microsoft.com/office/officeart/2008/layout/LinedList"/>
    <dgm:cxn modelId="{BB6C897B-CFBB-4852-8456-EC2E64F28665}" srcId="{47EC4C4C-4289-4EFD-A2D2-5C3D9D14909F}" destId="{28E4CC7E-DA67-4837-8FF9-CE06C7DC71BC}" srcOrd="0" destOrd="0" parTransId="{B45BB5E7-FE47-435F-BB34-150BC2992A1C}" sibTransId="{F58B1929-9E02-46FA-943F-1F378DEEEFC8}"/>
    <dgm:cxn modelId="{1CBB227F-46B2-4A3A-9189-BE2106B72E56}" srcId="{47EC4C4C-4289-4EFD-A2D2-5C3D9D14909F}" destId="{3434CE46-D5D9-4BEE-88DB-3BCA1141B952}" srcOrd="1" destOrd="0" parTransId="{110437AD-BB43-4858-8E83-16A47EBB5A9D}" sibTransId="{F9F8554B-81F9-4FFE-B548-8A03968A01AB}"/>
    <dgm:cxn modelId="{66FE0FD8-8D30-4CB5-BED1-35E837D0E132}" type="presOf" srcId="{16A276FE-76C8-4A02-9C00-91E571F294DE}" destId="{E10E6AB0-113D-4D11-813C-1D1F94ECE5D5}" srcOrd="0" destOrd="0" presId="urn:microsoft.com/office/officeart/2008/layout/LinedList"/>
    <dgm:cxn modelId="{6558B2EC-720A-47C3-8A64-BDF04571CF4C}" type="presOf" srcId="{47EC4C4C-4289-4EFD-A2D2-5C3D9D14909F}" destId="{F0703CB2-E62B-4B5A-80D3-5EA138E4B964}" srcOrd="0" destOrd="0" presId="urn:microsoft.com/office/officeart/2008/layout/LinedList"/>
    <dgm:cxn modelId="{6F89B8F3-7D5D-4944-82BD-D85DE6D5C10E}" type="presOf" srcId="{28E4CC7E-DA67-4837-8FF9-CE06C7DC71BC}" destId="{2C7FFF0C-428F-4C7D-8801-594602703B5B}" srcOrd="0" destOrd="0" presId="urn:microsoft.com/office/officeart/2008/layout/LinedList"/>
    <dgm:cxn modelId="{F64C9A4D-E146-48DA-95E4-7472DBE7E17C}" type="presParOf" srcId="{F0703CB2-E62B-4B5A-80D3-5EA138E4B964}" destId="{206DAF0F-FF23-4DEF-9555-E63B75BC434C}" srcOrd="0" destOrd="0" presId="urn:microsoft.com/office/officeart/2008/layout/LinedList"/>
    <dgm:cxn modelId="{3C51EDC3-53F0-406D-A110-33D2B7EEDD8D}" type="presParOf" srcId="{F0703CB2-E62B-4B5A-80D3-5EA138E4B964}" destId="{6B69610A-63E8-4432-BFD8-8601D7412010}" srcOrd="1" destOrd="0" presId="urn:microsoft.com/office/officeart/2008/layout/LinedList"/>
    <dgm:cxn modelId="{CE3D52F2-97A8-45F8-AB34-0117ACD55782}" type="presParOf" srcId="{6B69610A-63E8-4432-BFD8-8601D7412010}" destId="{2C7FFF0C-428F-4C7D-8801-594602703B5B}" srcOrd="0" destOrd="0" presId="urn:microsoft.com/office/officeart/2008/layout/LinedList"/>
    <dgm:cxn modelId="{094DE595-406D-4CFE-B18F-6623999BA332}" type="presParOf" srcId="{6B69610A-63E8-4432-BFD8-8601D7412010}" destId="{B39BAEF5-5DB8-423E-A837-21FC37397EC5}" srcOrd="1" destOrd="0" presId="urn:microsoft.com/office/officeart/2008/layout/LinedList"/>
    <dgm:cxn modelId="{A206A1F3-FEA4-4131-A513-BFD4FF8D6480}" type="presParOf" srcId="{F0703CB2-E62B-4B5A-80D3-5EA138E4B964}" destId="{BB586A51-0A90-4361-991F-8FEAA088112A}" srcOrd="2" destOrd="0" presId="urn:microsoft.com/office/officeart/2008/layout/LinedList"/>
    <dgm:cxn modelId="{10429FA8-1B6C-40D4-A8BA-7813E54F97B1}" type="presParOf" srcId="{F0703CB2-E62B-4B5A-80D3-5EA138E4B964}" destId="{8899EC83-59F7-4E60-B6E8-8D7A04B2F15E}" srcOrd="3" destOrd="0" presId="urn:microsoft.com/office/officeart/2008/layout/LinedList"/>
    <dgm:cxn modelId="{A50CD1DB-ED57-4F8A-9C6F-D13AD2DE91C0}" type="presParOf" srcId="{8899EC83-59F7-4E60-B6E8-8D7A04B2F15E}" destId="{EAC8285B-0672-4FDE-BAE6-2E4904228F19}" srcOrd="0" destOrd="0" presId="urn:microsoft.com/office/officeart/2008/layout/LinedList"/>
    <dgm:cxn modelId="{F9EB8FC2-3CA7-4264-B086-E22B1DD1EEDC}" type="presParOf" srcId="{8899EC83-59F7-4E60-B6E8-8D7A04B2F15E}" destId="{24F5F8E8-70C1-48C0-891C-42CF037D9034}" srcOrd="1" destOrd="0" presId="urn:microsoft.com/office/officeart/2008/layout/LinedList"/>
    <dgm:cxn modelId="{A172AB11-9C39-42E6-8C19-A7ECF4938BD4}" type="presParOf" srcId="{F0703CB2-E62B-4B5A-80D3-5EA138E4B964}" destId="{08E2F354-BAFC-4035-85A4-2225B04C4C44}" srcOrd="4" destOrd="0" presId="urn:microsoft.com/office/officeart/2008/layout/LinedList"/>
    <dgm:cxn modelId="{99D1582D-0CC8-48B2-AA1F-8092B3E43093}" type="presParOf" srcId="{F0703CB2-E62B-4B5A-80D3-5EA138E4B964}" destId="{80D1E0A0-AF54-4BDF-9D5A-23CBF7FA66D7}" srcOrd="5" destOrd="0" presId="urn:microsoft.com/office/officeart/2008/layout/LinedList"/>
    <dgm:cxn modelId="{ED0051B2-23B2-424D-99D5-2EAEE5915009}" type="presParOf" srcId="{80D1E0A0-AF54-4BDF-9D5A-23CBF7FA66D7}" destId="{E10E6AB0-113D-4D11-813C-1D1F94ECE5D5}" srcOrd="0" destOrd="0" presId="urn:microsoft.com/office/officeart/2008/layout/LinedList"/>
    <dgm:cxn modelId="{863BA178-32D5-491C-B43A-F4033C14DF18}" type="presParOf" srcId="{80D1E0A0-AF54-4BDF-9D5A-23CBF7FA66D7}" destId="{9671C678-F76B-4734-896A-04024813206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DAF0F-FF23-4DEF-9555-E63B75BC434C}">
      <dsp:nvSpPr>
        <dsp:cNvPr id="0" name=""/>
        <dsp:cNvSpPr/>
      </dsp:nvSpPr>
      <dsp:spPr>
        <a:xfrm>
          <a:off x="0" y="2328"/>
          <a:ext cx="106105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7FFF0C-428F-4C7D-8801-594602703B5B}">
      <dsp:nvSpPr>
        <dsp:cNvPr id="0" name=""/>
        <dsp:cNvSpPr/>
      </dsp:nvSpPr>
      <dsp:spPr>
        <a:xfrm>
          <a:off x="0" y="2328"/>
          <a:ext cx="10610577" cy="158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b="1" u="none" kern="1200" dirty="0"/>
            <a:t>Shepherding &amp; Serving</a:t>
          </a:r>
          <a:endParaRPr lang="en-US" sz="6500" u="none" kern="1200" dirty="0"/>
        </a:p>
      </dsp:txBody>
      <dsp:txXfrm>
        <a:off x="0" y="2328"/>
        <a:ext cx="10610577" cy="1588282"/>
      </dsp:txXfrm>
    </dsp:sp>
    <dsp:sp modelId="{BB586A51-0A90-4361-991F-8FEAA088112A}">
      <dsp:nvSpPr>
        <dsp:cNvPr id="0" name=""/>
        <dsp:cNvSpPr/>
      </dsp:nvSpPr>
      <dsp:spPr>
        <a:xfrm>
          <a:off x="0" y="1590610"/>
          <a:ext cx="106105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C8285B-0672-4FDE-BAE6-2E4904228F19}">
      <dsp:nvSpPr>
        <dsp:cNvPr id="0" name=""/>
        <dsp:cNvSpPr/>
      </dsp:nvSpPr>
      <dsp:spPr>
        <a:xfrm>
          <a:off x="0" y="1590610"/>
          <a:ext cx="10610577" cy="158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zh-CN" sz="6500" b="1" u="none" kern="1200" dirty="0"/>
            <a:t>牧養與服事</a:t>
          </a:r>
          <a:endParaRPr lang="en-US" sz="6500" u="none" kern="1200" dirty="0"/>
        </a:p>
      </dsp:txBody>
      <dsp:txXfrm>
        <a:off x="0" y="1590610"/>
        <a:ext cx="10610577" cy="1588282"/>
      </dsp:txXfrm>
    </dsp:sp>
    <dsp:sp modelId="{08E2F354-BAFC-4035-85A4-2225B04C4C44}">
      <dsp:nvSpPr>
        <dsp:cNvPr id="0" name=""/>
        <dsp:cNvSpPr/>
      </dsp:nvSpPr>
      <dsp:spPr>
        <a:xfrm>
          <a:off x="0" y="3178893"/>
          <a:ext cx="106105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E6AB0-113D-4D11-813C-1D1F94ECE5D5}">
      <dsp:nvSpPr>
        <dsp:cNvPr id="0" name=""/>
        <dsp:cNvSpPr/>
      </dsp:nvSpPr>
      <dsp:spPr>
        <a:xfrm>
          <a:off x="0" y="3178893"/>
          <a:ext cx="10610577" cy="1588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b="1" u="none" kern="1200" dirty="0"/>
            <a:t>1 Peter </a:t>
          </a:r>
          <a:r>
            <a:rPr lang="zh-CN" sz="6500" b="1" u="none" kern="1200" dirty="0"/>
            <a:t>彼得前書</a:t>
          </a:r>
          <a:r>
            <a:rPr lang="en-US" sz="6500" b="1" u="none" kern="1200" dirty="0"/>
            <a:t> </a:t>
          </a:r>
          <a:endParaRPr lang="en-US" sz="6500" u="none" kern="1200" dirty="0"/>
        </a:p>
      </dsp:txBody>
      <dsp:txXfrm>
        <a:off x="0" y="3178893"/>
        <a:ext cx="10610577" cy="15882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79A373-F2DC-4F26-BA23-B7F998668655}"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91563-BF94-485A-92B9-170763EB88D6}" type="slidenum">
              <a:rPr lang="en-US" smtClean="0"/>
              <a:t>‹#›</a:t>
            </a:fld>
            <a:endParaRPr lang="en-US"/>
          </a:p>
        </p:txBody>
      </p:sp>
    </p:spTree>
    <p:extLst>
      <p:ext uri="{BB962C8B-B14F-4D97-AF65-F5344CB8AC3E}">
        <p14:creationId xmlns:p14="http://schemas.microsoft.com/office/powerpoint/2010/main" val="315354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79A373-F2DC-4F26-BA23-B7F998668655}"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91563-BF94-485A-92B9-170763EB88D6}" type="slidenum">
              <a:rPr lang="en-US" smtClean="0"/>
              <a:t>‹#›</a:t>
            </a:fld>
            <a:endParaRPr lang="en-US"/>
          </a:p>
        </p:txBody>
      </p:sp>
    </p:spTree>
    <p:extLst>
      <p:ext uri="{BB962C8B-B14F-4D97-AF65-F5344CB8AC3E}">
        <p14:creationId xmlns:p14="http://schemas.microsoft.com/office/powerpoint/2010/main" val="192934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79A373-F2DC-4F26-BA23-B7F998668655}"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91563-BF94-485A-92B9-170763EB88D6}" type="slidenum">
              <a:rPr lang="en-US" smtClean="0"/>
              <a:t>‹#›</a:t>
            </a:fld>
            <a:endParaRPr lang="en-US"/>
          </a:p>
        </p:txBody>
      </p:sp>
    </p:spTree>
    <p:extLst>
      <p:ext uri="{BB962C8B-B14F-4D97-AF65-F5344CB8AC3E}">
        <p14:creationId xmlns:p14="http://schemas.microsoft.com/office/powerpoint/2010/main" val="827976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79A373-F2DC-4F26-BA23-B7F998668655}"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91563-BF94-485A-92B9-170763EB88D6}" type="slidenum">
              <a:rPr lang="en-US" smtClean="0"/>
              <a:t>‹#›</a:t>
            </a:fld>
            <a:endParaRPr lang="en-US"/>
          </a:p>
        </p:txBody>
      </p:sp>
    </p:spTree>
    <p:extLst>
      <p:ext uri="{BB962C8B-B14F-4D97-AF65-F5344CB8AC3E}">
        <p14:creationId xmlns:p14="http://schemas.microsoft.com/office/powerpoint/2010/main" val="29183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79A373-F2DC-4F26-BA23-B7F998668655}"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91563-BF94-485A-92B9-170763EB88D6}" type="slidenum">
              <a:rPr lang="en-US" smtClean="0"/>
              <a:t>‹#›</a:t>
            </a:fld>
            <a:endParaRPr lang="en-US"/>
          </a:p>
        </p:txBody>
      </p:sp>
    </p:spTree>
    <p:extLst>
      <p:ext uri="{BB962C8B-B14F-4D97-AF65-F5344CB8AC3E}">
        <p14:creationId xmlns:p14="http://schemas.microsoft.com/office/powerpoint/2010/main" val="192851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79A373-F2DC-4F26-BA23-B7F998668655}"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91563-BF94-485A-92B9-170763EB88D6}" type="slidenum">
              <a:rPr lang="en-US" smtClean="0"/>
              <a:t>‹#›</a:t>
            </a:fld>
            <a:endParaRPr lang="en-US"/>
          </a:p>
        </p:txBody>
      </p:sp>
    </p:spTree>
    <p:extLst>
      <p:ext uri="{BB962C8B-B14F-4D97-AF65-F5344CB8AC3E}">
        <p14:creationId xmlns:p14="http://schemas.microsoft.com/office/powerpoint/2010/main" val="292497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79A373-F2DC-4F26-BA23-B7F998668655}" type="datetimeFigureOut">
              <a:rPr lang="en-US" smtClean="0"/>
              <a:t>5/3/2025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C91563-BF94-485A-92B9-170763EB88D6}" type="slidenum">
              <a:rPr lang="en-US" smtClean="0"/>
              <a:t>‹#›</a:t>
            </a:fld>
            <a:endParaRPr lang="en-US"/>
          </a:p>
        </p:txBody>
      </p:sp>
    </p:spTree>
    <p:extLst>
      <p:ext uri="{BB962C8B-B14F-4D97-AF65-F5344CB8AC3E}">
        <p14:creationId xmlns:p14="http://schemas.microsoft.com/office/powerpoint/2010/main" val="386235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79A373-F2DC-4F26-BA23-B7F998668655}" type="datetimeFigureOut">
              <a:rPr lang="en-US" smtClean="0"/>
              <a:t>5/3/2025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C91563-BF94-485A-92B9-170763EB88D6}" type="slidenum">
              <a:rPr lang="en-US" smtClean="0"/>
              <a:t>‹#›</a:t>
            </a:fld>
            <a:endParaRPr lang="en-US"/>
          </a:p>
        </p:txBody>
      </p:sp>
    </p:spTree>
    <p:extLst>
      <p:ext uri="{BB962C8B-B14F-4D97-AF65-F5344CB8AC3E}">
        <p14:creationId xmlns:p14="http://schemas.microsoft.com/office/powerpoint/2010/main" val="250801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79A373-F2DC-4F26-BA23-B7F998668655}" type="datetimeFigureOut">
              <a:rPr lang="en-US" smtClean="0"/>
              <a:t>5/3/2025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C91563-BF94-485A-92B9-170763EB88D6}" type="slidenum">
              <a:rPr lang="en-US" smtClean="0"/>
              <a:t>‹#›</a:t>
            </a:fld>
            <a:endParaRPr lang="en-US"/>
          </a:p>
        </p:txBody>
      </p:sp>
    </p:spTree>
    <p:extLst>
      <p:ext uri="{BB962C8B-B14F-4D97-AF65-F5344CB8AC3E}">
        <p14:creationId xmlns:p14="http://schemas.microsoft.com/office/powerpoint/2010/main" val="379181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79A373-F2DC-4F26-BA23-B7F998668655}"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91563-BF94-485A-92B9-170763EB88D6}" type="slidenum">
              <a:rPr lang="en-US" smtClean="0"/>
              <a:t>‹#›</a:t>
            </a:fld>
            <a:endParaRPr lang="en-US"/>
          </a:p>
        </p:txBody>
      </p:sp>
    </p:spTree>
    <p:extLst>
      <p:ext uri="{BB962C8B-B14F-4D97-AF65-F5344CB8AC3E}">
        <p14:creationId xmlns:p14="http://schemas.microsoft.com/office/powerpoint/2010/main" val="91238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79A373-F2DC-4F26-BA23-B7F998668655}"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91563-BF94-485A-92B9-170763EB88D6}" type="slidenum">
              <a:rPr lang="en-US" smtClean="0"/>
              <a:t>‹#›</a:t>
            </a:fld>
            <a:endParaRPr lang="en-US"/>
          </a:p>
        </p:txBody>
      </p:sp>
    </p:spTree>
    <p:extLst>
      <p:ext uri="{BB962C8B-B14F-4D97-AF65-F5344CB8AC3E}">
        <p14:creationId xmlns:p14="http://schemas.microsoft.com/office/powerpoint/2010/main" val="235069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9A373-F2DC-4F26-BA23-B7F998668655}" type="datetimeFigureOut">
              <a:rPr lang="en-US" smtClean="0"/>
              <a:t>5/3/2025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91563-BF94-485A-92B9-170763EB88D6}" type="slidenum">
              <a:rPr lang="en-US" smtClean="0"/>
              <a:t>‹#›</a:t>
            </a:fld>
            <a:endParaRPr lang="en-US"/>
          </a:p>
        </p:txBody>
      </p:sp>
    </p:spTree>
    <p:extLst>
      <p:ext uri="{BB962C8B-B14F-4D97-AF65-F5344CB8AC3E}">
        <p14:creationId xmlns:p14="http://schemas.microsoft.com/office/powerpoint/2010/main" val="2429429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5B0DECF6-032F-4774-E261-3EB748C6C3D2}"/>
              </a:ext>
            </a:extLst>
          </p:cNvPr>
          <p:cNvGraphicFramePr>
            <a:graphicFrameLocks noGrp="1"/>
          </p:cNvGraphicFramePr>
          <p:nvPr>
            <p:ph sz="half" idx="1"/>
            <p:extLst>
              <p:ext uri="{D42A27DB-BD31-4B8C-83A1-F6EECF244321}">
                <p14:modId xmlns:p14="http://schemas.microsoft.com/office/powerpoint/2010/main" val="3439768526"/>
              </p:ext>
            </p:extLst>
          </p:nvPr>
        </p:nvGraphicFramePr>
        <p:xfrm>
          <a:off x="263610" y="1407459"/>
          <a:ext cx="10610577" cy="4769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043512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735" y="878541"/>
            <a:ext cx="5544065" cy="5298422"/>
          </a:xfrm>
        </p:spPr>
        <p:txBody>
          <a:bodyPr/>
          <a:lstStyle/>
          <a:p>
            <a:pPr marL="0" indent="0">
              <a:buNone/>
            </a:pPr>
            <a:r>
              <a:rPr lang="en-US" sz="3200" b="1" i="1" dirty="0"/>
              <a:t>1 PETER 5:3 not Lording it over those entrusted to you, but being examples to the flock</a:t>
            </a:r>
            <a:r>
              <a:rPr lang="en-US" b="1" i="1" dirty="0"/>
              <a:t>.</a:t>
            </a:r>
            <a:endParaRPr lang="en-US" dirty="0"/>
          </a:p>
          <a:p>
            <a:pPr marL="0" indent="0">
              <a:buNone/>
            </a:pPr>
            <a:endParaRPr lang="en-US" b="1" i="1" dirty="0"/>
          </a:p>
          <a:p>
            <a:pPr marL="0" indent="0">
              <a:buNone/>
            </a:pPr>
            <a:r>
              <a:rPr lang="en-US" sz="3200" b="1" i="1" dirty="0"/>
              <a:t>3</a:t>
            </a:r>
            <a:r>
              <a:rPr lang="en-US" sz="3200" b="1" i="1" baseline="30000" dirty="0"/>
              <a:t>RD</a:t>
            </a:r>
            <a:r>
              <a:rPr lang="en-US" sz="3200" b="1" i="1" dirty="0"/>
              <a:t> QUALITY OF A SHEPHERD SERVANT</a:t>
            </a:r>
            <a:endParaRPr lang="en-US" sz="3200" dirty="0"/>
          </a:p>
          <a:p>
            <a:pPr lvl="0"/>
            <a:r>
              <a:rPr lang="en-US" sz="4400" b="1" i="1" u="sng" dirty="0"/>
              <a:t>NOT LORDING OVER</a:t>
            </a:r>
            <a:endParaRPr lang="en-US" sz="4400" dirty="0"/>
          </a:p>
          <a:p>
            <a:endParaRPr lang="en-US" dirty="0"/>
          </a:p>
        </p:txBody>
      </p:sp>
      <p:sp>
        <p:nvSpPr>
          <p:cNvPr id="4" name="Content Placeholder 3"/>
          <p:cNvSpPr>
            <a:spLocks noGrp="1"/>
          </p:cNvSpPr>
          <p:nvPr>
            <p:ph sz="half" idx="2"/>
          </p:nvPr>
        </p:nvSpPr>
        <p:spPr>
          <a:xfrm>
            <a:off x="6172200" y="986118"/>
            <a:ext cx="5181600" cy="5190845"/>
          </a:xfrm>
        </p:spPr>
        <p:txBody>
          <a:bodyPr/>
          <a:lstStyle/>
          <a:p>
            <a:pPr marL="0" indent="0">
              <a:buNone/>
            </a:pPr>
            <a:r>
              <a:rPr lang="zh-CN" altLang="en-US" sz="3200" dirty="0">
                <a:latin typeface="SimSun" panose="02010600030101010101" pitchFamily="2" charset="-122"/>
                <a:ea typeface="SimSun" panose="02010600030101010101" pitchFamily="2" charset="-122"/>
              </a:rPr>
              <a:t>彼得前書 </a:t>
            </a:r>
            <a:r>
              <a:rPr lang="en-US" altLang="zh-CN" sz="3200" dirty="0">
                <a:latin typeface="SimSun" panose="02010600030101010101" pitchFamily="2" charset="-122"/>
                <a:ea typeface="SimSun" panose="02010600030101010101" pitchFamily="2" charset="-122"/>
              </a:rPr>
              <a:t>5:3 </a:t>
            </a:r>
          </a:p>
          <a:p>
            <a:pPr marL="0" indent="0">
              <a:buNone/>
            </a:pPr>
            <a:r>
              <a:rPr lang="zh-TW" altLang="en-US" sz="3200" dirty="0">
                <a:latin typeface="SimSun" panose="02010600030101010101" pitchFamily="2" charset="-122"/>
                <a:ea typeface="SimSun" panose="02010600030101010101" pitchFamily="2" charset="-122"/>
              </a:rPr>
              <a:t>也不是轄制所託付你們的，乃是作群羊的榜樣。</a:t>
            </a:r>
            <a:endParaRPr lang="en-US" altLang="zh-TW" sz="3200" dirty="0">
              <a:latin typeface="SimSun" panose="02010600030101010101" pitchFamily="2" charset="-122"/>
              <a:ea typeface="SimSun" panose="02010600030101010101" pitchFamily="2" charset="-122"/>
            </a:endParaRPr>
          </a:p>
          <a:p>
            <a:endParaRPr lang="en-US" altLang="zh-TW" dirty="0">
              <a:latin typeface="SimSun" panose="02010600030101010101" pitchFamily="2" charset="-122"/>
              <a:ea typeface="SimSun" panose="02010600030101010101" pitchFamily="2" charset="-122"/>
            </a:endParaRPr>
          </a:p>
          <a:p>
            <a:pPr>
              <a:buNone/>
            </a:pPr>
            <a:r>
              <a:rPr lang="zh-TW" altLang="en-US" sz="3200" b="1" dirty="0">
                <a:latin typeface="SimSun" panose="02010600030101010101" pitchFamily="2" charset="-122"/>
                <a:ea typeface="SimSun" panose="02010600030101010101" pitchFamily="2" charset="-122"/>
              </a:rPr>
              <a:t>牧者僕人的第三個特質</a:t>
            </a:r>
          </a:p>
          <a:p>
            <a:r>
              <a:rPr lang="zh-TW" altLang="en-US" sz="4400" b="1" u="sng" dirty="0">
                <a:latin typeface="SimSun" panose="02010600030101010101" pitchFamily="2" charset="-122"/>
                <a:ea typeface="SimSun" panose="02010600030101010101" pitchFamily="2" charset="-122"/>
              </a:rPr>
              <a:t>不轄制</a:t>
            </a:r>
            <a:endParaRPr lang="zh-TW" altLang="en-US" sz="4400" u="sng" dirty="0">
              <a:latin typeface="SimSun" panose="02010600030101010101" pitchFamily="2" charset="-122"/>
              <a:ea typeface="SimSun" panose="02010600030101010101" pitchFamily="2" charset="-122"/>
            </a:endParaRPr>
          </a:p>
          <a:p>
            <a:endParaRPr lang="zh-TW" altLang="en-US" dirty="0">
              <a:latin typeface="SimSun" panose="02010600030101010101" pitchFamily="2" charset="-122"/>
              <a:ea typeface="SimSun" panose="02010600030101010101" pitchFamily="2" charset="-122"/>
            </a:endParaRPr>
          </a:p>
          <a:p>
            <a:endParaRPr lang="en-US" dirty="0">
              <a:latin typeface="SimSun" panose="02010600030101010101" pitchFamily="2" charset="-122"/>
              <a:ea typeface="SimSun" panose="02010600030101010101" pitchFamily="2" charset="-122"/>
            </a:endParaRPr>
          </a:p>
        </p:txBody>
      </p:sp>
    </p:spTree>
    <p:custDataLst>
      <p:tags r:id="rId1"/>
    </p:custDataLst>
    <p:extLst>
      <p:ext uri="{BB962C8B-B14F-4D97-AF65-F5344CB8AC3E}">
        <p14:creationId xmlns:p14="http://schemas.microsoft.com/office/powerpoint/2010/main" val="625052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62465"/>
            <a:ext cx="5181600" cy="5814498"/>
          </a:xfrm>
        </p:spPr>
        <p:txBody>
          <a:bodyPr>
            <a:normAutofit/>
          </a:bodyPr>
          <a:lstStyle/>
          <a:p>
            <a:pPr marL="0" indent="0">
              <a:buNone/>
            </a:pPr>
            <a:r>
              <a:rPr lang="en-US" i="1" dirty="0"/>
              <a:t>Mark 10:42-45  42 Jesus called them together and said, “You know that those who are regarded as rulers of the Gentiles lord it over them, and their high officials exercise authority over them. 43 Not so with you. Instead, whoever wants to become great among you must be your servant, 44 and whoever wants to be first must be slave of all. 45 For even the Son of Man did not come to be served, but to serve, and to give his life as a ransom for many.”</a:t>
            </a:r>
            <a:endParaRPr lang="en-US" dirty="0"/>
          </a:p>
          <a:p>
            <a:endParaRPr lang="en-US" dirty="0"/>
          </a:p>
        </p:txBody>
      </p:sp>
      <p:sp>
        <p:nvSpPr>
          <p:cNvPr id="4" name="Content Placeholder 3"/>
          <p:cNvSpPr>
            <a:spLocks noGrp="1"/>
          </p:cNvSpPr>
          <p:nvPr>
            <p:ph sz="half" idx="2"/>
          </p:nvPr>
        </p:nvSpPr>
        <p:spPr>
          <a:xfrm>
            <a:off x="6172200" y="362465"/>
            <a:ext cx="5181600" cy="5814498"/>
          </a:xfrm>
        </p:spPr>
        <p:txBody>
          <a:bodyPr>
            <a:normAutofit/>
          </a:bodyPr>
          <a:lstStyle/>
          <a:p>
            <a:pPr>
              <a:buNone/>
            </a:pPr>
            <a:r>
              <a:rPr lang="zh-TW" altLang="en-US" b="1" dirty="0">
                <a:latin typeface="SimSun" panose="02010600030101010101" pitchFamily="2" charset="-122"/>
                <a:ea typeface="SimSun" panose="02010600030101010101" pitchFamily="2" charset="-122"/>
              </a:rPr>
              <a:t>馬可福音 </a:t>
            </a:r>
            <a:r>
              <a:rPr lang="en-US" altLang="zh-TW" b="1" dirty="0">
                <a:latin typeface="SimSun" panose="02010600030101010101" pitchFamily="2" charset="-122"/>
                <a:ea typeface="SimSun" panose="02010600030101010101" pitchFamily="2" charset="-122"/>
              </a:rPr>
              <a:t>10:42-45</a:t>
            </a:r>
          </a:p>
          <a:p>
            <a:pPr marL="0" indent="0">
              <a:buNone/>
            </a:pPr>
            <a:r>
              <a:rPr lang="en-US" altLang="zh-TW" b="1" dirty="0">
                <a:latin typeface="SimSun" panose="02010600030101010101" pitchFamily="2" charset="-122"/>
                <a:ea typeface="SimSun" panose="02010600030101010101" pitchFamily="2" charset="-122"/>
              </a:rPr>
              <a:t>42 </a:t>
            </a:r>
            <a:r>
              <a:rPr lang="zh-TW" altLang="en-US" b="1" dirty="0">
                <a:latin typeface="SimSun" panose="02010600030101010101" pitchFamily="2" charset="-122"/>
                <a:ea typeface="SimSun" panose="02010600030101010101" pitchFamily="2" charset="-122"/>
              </a:rPr>
              <a:t>耶穌叫他們來，對他們說：你們知道，外邦人有尊為君王的，治理他們，有大臣操權管束他們。</a:t>
            </a:r>
          </a:p>
          <a:p>
            <a:pPr marL="0" indent="0">
              <a:buNone/>
            </a:pPr>
            <a:r>
              <a:rPr lang="en-US" altLang="zh-TW" b="1" dirty="0">
                <a:latin typeface="SimSun" panose="02010600030101010101" pitchFamily="2" charset="-122"/>
                <a:ea typeface="SimSun" panose="02010600030101010101" pitchFamily="2" charset="-122"/>
              </a:rPr>
              <a:t>43</a:t>
            </a:r>
            <a:r>
              <a:rPr lang="zh-TW" altLang="en-US" b="1" dirty="0">
                <a:latin typeface="SimSun" panose="02010600030101010101" pitchFamily="2" charset="-122"/>
                <a:ea typeface="SimSun" panose="02010600030101010101" pitchFamily="2" charset="-122"/>
              </a:rPr>
              <a:t>只是在你們中間，不是這樣。你們中間，誰願為大，就必作你們的用人；</a:t>
            </a:r>
          </a:p>
          <a:p>
            <a:pPr marL="0" indent="0">
              <a:buNone/>
            </a:pPr>
            <a:r>
              <a:rPr lang="en-US" altLang="zh-TW" b="1" dirty="0">
                <a:latin typeface="SimSun" panose="02010600030101010101" pitchFamily="2" charset="-122"/>
                <a:ea typeface="SimSun" panose="02010600030101010101" pitchFamily="2" charset="-122"/>
              </a:rPr>
              <a:t>44</a:t>
            </a:r>
            <a:r>
              <a:rPr lang="zh-TW" altLang="en-US" b="1" dirty="0">
                <a:latin typeface="SimSun" panose="02010600030101010101" pitchFamily="2" charset="-122"/>
                <a:ea typeface="SimSun" panose="02010600030101010101" pitchFamily="2" charset="-122"/>
              </a:rPr>
              <a:t>在你們中間，誰願為首，就必作眾人的僕人。</a:t>
            </a:r>
          </a:p>
          <a:p>
            <a:pPr marL="0" indent="0">
              <a:buNone/>
            </a:pPr>
            <a:r>
              <a:rPr lang="en-US" altLang="zh-TW" b="1" dirty="0">
                <a:latin typeface="SimSun" panose="02010600030101010101" pitchFamily="2" charset="-122"/>
                <a:ea typeface="SimSun" panose="02010600030101010101" pitchFamily="2" charset="-122"/>
              </a:rPr>
              <a:t>45</a:t>
            </a:r>
            <a:r>
              <a:rPr lang="zh-TW" altLang="en-US" b="1" dirty="0">
                <a:latin typeface="SimSun" panose="02010600030101010101" pitchFamily="2" charset="-122"/>
                <a:ea typeface="SimSun" panose="02010600030101010101" pitchFamily="2" charset="-122"/>
              </a:rPr>
              <a:t>因為人子來，並不是要受人的服事，乃是要服事人，並且要捨命作多人的贖價。</a:t>
            </a:r>
            <a:endParaRPr lang="zh-TW" altLang="en-US" dirty="0">
              <a:latin typeface="SimSun" panose="02010600030101010101" pitchFamily="2" charset="-122"/>
              <a:ea typeface="SimSun" panose="02010600030101010101" pitchFamily="2" charset="-122"/>
            </a:endParaRPr>
          </a:p>
          <a:p>
            <a:endParaRPr lang="en-US" dirty="0">
              <a:latin typeface="SimSun" panose="02010600030101010101" pitchFamily="2" charset="-122"/>
              <a:ea typeface="SimSun" panose="02010600030101010101" pitchFamily="2" charset="-122"/>
            </a:endParaRPr>
          </a:p>
        </p:txBody>
      </p:sp>
    </p:spTree>
    <p:custDataLst>
      <p:tags r:id="rId1"/>
    </p:custDataLst>
    <p:extLst>
      <p:ext uri="{BB962C8B-B14F-4D97-AF65-F5344CB8AC3E}">
        <p14:creationId xmlns:p14="http://schemas.microsoft.com/office/powerpoint/2010/main" val="2253830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9557" y="772998"/>
            <a:ext cx="5550243" cy="5403965"/>
          </a:xfrm>
        </p:spPr>
        <p:txBody>
          <a:bodyPr/>
          <a:lstStyle/>
          <a:p>
            <a:pPr marL="0" indent="0">
              <a:buNone/>
            </a:pPr>
            <a:r>
              <a:rPr lang="en-US" sz="3200" b="1" i="1" dirty="0"/>
              <a:t>1 PETER 5:3 not Lording it over those entrusted to you, </a:t>
            </a:r>
            <a:r>
              <a:rPr lang="en-US" sz="3200" b="1" i="1" u="sng" dirty="0"/>
              <a:t>but being examples to the flock.</a:t>
            </a:r>
            <a:endParaRPr lang="en-US" sz="3200" dirty="0"/>
          </a:p>
          <a:p>
            <a:pPr marL="0" indent="0">
              <a:buNone/>
            </a:pPr>
            <a:endParaRPr lang="en-US" sz="1200" b="1" i="1" dirty="0"/>
          </a:p>
          <a:p>
            <a:pPr marL="0" indent="0">
              <a:buNone/>
            </a:pPr>
            <a:r>
              <a:rPr lang="en-US" sz="3200" b="1" i="1" dirty="0"/>
              <a:t>4</a:t>
            </a:r>
            <a:r>
              <a:rPr lang="en-US" sz="3200" b="1" i="1" baseline="30000" dirty="0"/>
              <a:t>TH</a:t>
            </a:r>
            <a:r>
              <a:rPr lang="en-US" sz="3200" b="1" i="1" dirty="0"/>
              <a:t> QUALITY OF A SHEPHERD SERVANT</a:t>
            </a:r>
            <a:endParaRPr lang="en-US" sz="3200" dirty="0"/>
          </a:p>
          <a:p>
            <a:pPr lvl="0"/>
            <a:r>
              <a:rPr lang="en-US" sz="4400" b="1" i="1" u="sng" dirty="0"/>
              <a:t>BEING A SERVING EXAMPLE</a:t>
            </a:r>
            <a:endParaRPr lang="en-US" sz="4400" dirty="0"/>
          </a:p>
          <a:p>
            <a:endParaRPr lang="en-US" dirty="0"/>
          </a:p>
        </p:txBody>
      </p:sp>
      <p:sp>
        <p:nvSpPr>
          <p:cNvPr id="4" name="Content Placeholder 3"/>
          <p:cNvSpPr>
            <a:spLocks noGrp="1"/>
          </p:cNvSpPr>
          <p:nvPr>
            <p:ph sz="half" idx="2"/>
          </p:nvPr>
        </p:nvSpPr>
        <p:spPr>
          <a:xfrm>
            <a:off x="6172200" y="886120"/>
            <a:ext cx="5181600" cy="5290843"/>
          </a:xfrm>
        </p:spPr>
        <p:txBody>
          <a:bodyPr/>
          <a:lstStyle/>
          <a:p>
            <a:pPr marL="0" indent="0">
              <a:buNone/>
            </a:pPr>
            <a:r>
              <a:rPr lang="zh-CN" altLang="en-US" sz="3200" dirty="0">
                <a:latin typeface="SimSun" panose="02010600030101010101" pitchFamily="2" charset="-122"/>
                <a:ea typeface="SimSun" panose="02010600030101010101" pitchFamily="2" charset="-122"/>
              </a:rPr>
              <a:t>彼得前書 </a:t>
            </a:r>
            <a:r>
              <a:rPr lang="en-US" altLang="zh-CN" sz="3200" dirty="0">
                <a:latin typeface="SimSun" panose="02010600030101010101" pitchFamily="2" charset="-122"/>
                <a:ea typeface="SimSun" panose="02010600030101010101" pitchFamily="2" charset="-122"/>
              </a:rPr>
              <a:t>5:3 </a:t>
            </a:r>
          </a:p>
          <a:p>
            <a:pPr marL="0" indent="0">
              <a:buNone/>
            </a:pPr>
            <a:r>
              <a:rPr lang="zh-TW" altLang="en-US" sz="3200" dirty="0">
                <a:latin typeface="SimSun" panose="02010600030101010101" pitchFamily="2" charset="-122"/>
                <a:ea typeface="SimSun" panose="02010600030101010101" pitchFamily="2" charset="-122"/>
              </a:rPr>
              <a:t>也不是轄制所託付你們的，</a:t>
            </a:r>
            <a:r>
              <a:rPr lang="zh-TW" altLang="en-US" sz="3200" u="sng" dirty="0">
                <a:latin typeface="SimSun" panose="02010600030101010101" pitchFamily="2" charset="-122"/>
                <a:ea typeface="SimSun" panose="02010600030101010101" pitchFamily="2" charset="-122"/>
              </a:rPr>
              <a:t>乃是作群羊的榜樣</a:t>
            </a:r>
            <a:r>
              <a:rPr lang="zh-TW" altLang="en-US" sz="3200" dirty="0">
                <a:latin typeface="SimSun" panose="02010600030101010101" pitchFamily="2" charset="-122"/>
                <a:ea typeface="SimSun" panose="02010600030101010101" pitchFamily="2" charset="-122"/>
              </a:rPr>
              <a:t>。</a:t>
            </a:r>
            <a:endParaRPr lang="en-US" altLang="zh-TW" sz="3200" dirty="0">
              <a:latin typeface="SimSun" panose="02010600030101010101" pitchFamily="2" charset="-122"/>
              <a:ea typeface="SimSun" panose="02010600030101010101" pitchFamily="2" charset="-122"/>
            </a:endParaRPr>
          </a:p>
          <a:p>
            <a:endParaRPr lang="en-US" altLang="zh-TW" sz="3200" dirty="0">
              <a:latin typeface="SimSun" panose="02010600030101010101" pitchFamily="2" charset="-122"/>
              <a:ea typeface="SimSun" panose="02010600030101010101" pitchFamily="2" charset="-122"/>
            </a:endParaRPr>
          </a:p>
          <a:p>
            <a:pPr>
              <a:buNone/>
            </a:pPr>
            <a:r>
              <a:rPr lang="zh-TW" altLang="en-US" sz="3200" b="1" dirty="0">
                <a:latin typeface="SimSun" panose="02010600030101010101" pitchFamily="2" charset="-122"/>
                <a:ea typeface="SimSun" panose="02010600030101010101" pitchFamily="2" charset="-122"/>
              </a:rPr>
              <a:t>牧者僕人的第四個特質</a:t>
            </a:r>
          </a:p>
          <a:p>
            <a:r>
              <a:rPr lang="zh-TW" altLang="en-US" sz="4400" b="1" u="sng" dirty="0">
                <a:latin typeface="SimSun" panose="02010600030101010101" pitchFamily="2" charset="-122"/>
                <a:ea typeface="SimSun" panose="02010600030101010101" pitchFamily="2" charset="-122"/>
              </a:rPr>
              <a:t>作為服事的榜樣</a:t>
            </a:r>
            <a:endParaRPr lang="zh-TW" altLang="en-US" sz="4400" u="sng" dirty="0">
              <a:latin typeface="SimSun" panose="02010600030101010101" pitchFamily="2" charset="-122"/>
              <a:ea typeface="SimSun" panose="02010600030101010101" pitchFamily="2" charset="-122"/>
            </a:endParaRPr>
          </a:p>
          <a:p>
            <a:endParaRPr lang="en-US" altLang="zh-TW" dirty="0">
              <a:latin typeface="SimSun" panose="02010600030101010101" pitchFamily="2" charset="-122"/>
              <a:ea typeface="SimSun" panose="02010600030101010101" pitchFamily="2" charset="-122"/>
            </a:endParaRPr>
          </a:p>
          <a:p>
            <a:endParaRPr lang="en-US" altLang="zh-TW" dirty="0">
              <a:latin typeface="SimSun" panose="02010600030101010101" pitchFamily="2" charset="-122"/>
              <a:ea typeface="SimSun" panose="02010600030101010101" pitchFamily="2" charset="-122"/>
            </a:endParaRPr>
          </a:p>
          <a:p>
            <a:endParaRPr lang="en-US" dirty="0">
              <a:latin typeface="SimSun" panose="02010600030101010101" pitchFamily="2" charset="-122"/>
              <a:ea typeface="SimSun" panose="02010600030101010101" pitchFamily="2" charset="-122"/>
            </a:endParaRPr>
          </a:p>
        </p:txBody>
      </p:sp>
    </p:spTree>
    <p:custDataLst>
      <p:tags r:id="rId1"/>
    </p:custDataLst>
    <p:extLst>
      <p:ext uri="{BB962C8B-B14F-4D97-AF65-F5344CB8AC3E}">
        <p14:creationId xmlns:p14="http://schemas.microsoft.com/office/powerpoint/2010/main" val="2730394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447" y="723713"/>
            <a:ext cx="10515600" cy="1325563"/>
          </a:xfrm>
        </p:spPr>
        <p:txBody>
          <a:bodyPr>
            <a:noAutofit/>
          </a:bodyPr>
          <a:lstStyle/>
          <a:p>
            <a:pPr algn="ctr"/>
            <a:r>
              <a:rPr lang="en-US" sz="3600" i="1" dirty="0"/>
              <a:t>But God </a:t>
            </a:r>
            <a:r>
              <a:rPr lang="en-US" sz="3600" b="1" i="1" dirty="0"/>
              <a:t>demonstrates </a:t>
            </a:r>
            <a:r>
              <a:rPr lang="en-US" sz="3600" i="1" dirty="0"/>
              <a:t>his own love for us in this: While we were still sinners, Christ died for us. </a:t>
            </a:r>
            <a:br>
              <a:rPr lang="en-US" sz="3600" i="1" dirty="0"/>
            </a:br>
            <a:r>
              <a:rPr lang="zh-TW" altLang="en-US" sz="3600" dirty="0">
                <a:latin typeface="SimSun" panose="02010600030101010101" pitchFamily="2" charset="-122"/>
                <a:ea typeface="SimSun" panose="02010600030101010101" pitchFamily="2" charset="-122"/>
              </a:rPr>
              <a:t>惟有基督在我們還作罪人的時候為我們死，神的愛就在此向我們顯明了。</a:t>
            </a:r>
            <a:r>
              <a:rPr lang="en-US" sz="3600" i="1" dirty="0">
                <a:latin typeface="SimSun" panose="02010600030101010101" pitchFamily="2" charset="-122"/>
                <a:ea typeface="SimSun" panose="02010600030101010101" pitchFamily="2" charset="-122"/>
              </a:rPr>
              <a:t>ROMANS </a:t>
            </a:r>
            <a:r>
              <a:rPr lang="zh-CN" altLang="en-US" sz="3600" dirty="0">
                <a:latin typeface="SimSun" panose="02010600030101010101" pitchFamily="2" charset="-122"/>
                <a:ea typeface="SimSun" panose="02010600030101010101" pitchFamily="2" charset="-122"/>
              </a:rPr>
              <a:t>羅馬書 </a:t>
            </a:r>
            <a:r>
              <a:rPr lang="en-US" sz="3600" i="1" dirty="0">
                <a:latin typeface="SimSun" panose="02010600030101010101" pitchFamily="2" charset="-122"/>
                <a:ea typeface="SimSun" panose="02010600030101010101" pitchFamily="2" charset="-122"/>
              </a:rPr>
              <a:t>5:8 </a:t>
            </a:r>
            <a:endParaRPr lang="en-US" sz="3600" dirty="0">
              <a:latin typeface="SimSun" panose="02010600030101010101" pitchFamily="2" charset="-122"/>
              <a:ea typeface="SimSun" panose="02010600030101010101" pitchFamily="2" charset="-122"/>
            </a:endParaRPr>
          </a:p>
        </p:txBody>
      </p:sp>
      <p:pic>
        <p:nvPicPr>
          <p:cNvPr id="6" name="Picture 5"/>
          <p:cNvPicPr>
            <a:picLocks noChangeAspect="1"/>
          </p:cNvPicPr>
          <p:nvPr/>
        </p:nvPicPr>
        <p:blipFill>
          <a:blip r:embed="rId3"/>
          <a:stretch>
            <a:fillRect/>
          </a:stretch>
        </p:blipFill>
        <p:spPr>
          <a:xfrm>
            <a:off x="3135799" y="2721686"/>
            <a:ext cx="5117696" cy="3412601"/>
          </a:xfrm>
          <a:prstGeom prst="rect">
            <a:avLst/>
          </a:prstGeom>
        </p:spPr>
      </p:pic>
    </p:spTree>
    <p:custDataLst>
      <p:tags r:id="rId1"/>
    </p:custDataLst>
    <p:extLst>
      <p:ext uri="{BB962C8B-B14F-4D97-AF65-F5344CB8AC3E}">
        <p14:creationId xmlns:p14="http://schemas.microsoft.com/office/powerpoint/2010/main" val="118558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49051" y="163052"/>
            <a:ext cx="4619403" cy="6531896"/>
          </a:xfrm>
          <a:prstGeom prst="rect">
            <a:avLst/>
          </a:prstGeom>
        </p:spPr>
      </p:pic>
      <p:sp>
        <p:nvSpPr>
          <p:cNvPr id="7" name="TextBox 6">
            <a:extLst>
              <a:ext uri="{FF2B5EF4-FFF2-40B4-BE49-F238E27FC236}">
                <a16:creationId xmlns:a16="http://schemas.microsoft.com/office/drawing/2014/main" id="{2F06B573-F410-FB82-226E-864FF12DA70B}"/>
              </a:ext>
            </a:extLst>
          </p:cNvPr>
          <p:cNvSpPr txBox="1"/>
          <p:nvPr/>
        </p:nvSpPr>
        <p:spPr>
          <a:xfrm>
            <a:off x="4247607" y="318096"/>
            <a:ext cx="1117701" cy="584775"/>
          </a:xfrm>
          <a:prstGeom prst="rect">
            <a:avLst/>
          </a:prstGeom>
          <a:noFill/>
        </p:spPr>
        <p:txBody>
          <a:bodyPr wrap="square">
            <a:spAutoFit/>
          </a:bodyPr>
          <a:lstStyle/>
          <a:p>
            <a:r>
              <a:rPr lang="zh-CN" altLang="en-US" sz="3200" b="1" dirty="0"/>
              <a:t>老板</a:t>
            </a:r>
            <a:endParaRPr lang="en-US" sz="3200" b="1" dirty="0"/>
          </a:p>
        </p:txBody>
      </p:sp>
      <p:sp>
        <p:nvSpPr>
          <p:cNvPr id="9" name="TextBox 8">
            <a:extLst>
              <a:ext uri="{FF2B5EF4-FFF2-40B4-BE49-F238E27FC236}">
                <a16:creationId xmlns:a16="http://schemas.microsoft.com/office/drawing/2014/main" id="{5A0F31A8-069C-2217-DE6D-5AD0E2C453C1}"/>
              </a:ext>
            </a:extLst>
          </p:cNvPr>
          <p:cNvSpPr txBox="1"/>
          <p:nvPr/>
        </p:nvSpPr>
        <p:spPr>
          <a:xfrm>
            <a:off x="7168016" y="4177310"/>
            <a:ext cx="1300438" cy="584775"/>
          </a:xfrm>
          <a:prstGeom prst="rect">
            <a:avLst/>
          </a:prstGeom>
          <a:noFill/>
        </p:spPr>
        <p:txBody>
          <a:bodyPr wrap="square">
            <a:spAutoFit/>
          </a:bodyPr>
          <a:lstStyle/>
          <a:p>
            <a:r>
              <a:rPr lang="zh-CN" altLang="en-US" sz="3200" b="1" dirty="0"/>
              <a:t>領袖</a:t>
            </a:r>
            <a:endParaRPr lang="en-US" sz="3200" b="1" dirty="0"/>
          </a:p>
        </p:txBody>
      </p:sp>
    </p:spTree>
    <p:custDataLst>
      <p:tags r:id="rId1"/>
    </p:custDataLst>
    <p:extLst>
      <p:ext uri="{BB962C8B-B14F-4D97-AF65-F5344CB8AC3E}">
        <p14:creationId xmlns:p14="http://schemas.microsoft.com/office/powerpoint/2010/main" val="1013255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90193"/>
            <a:ext cx="5181600" cy="5686769"/>
          </a:xfrm>
        </p:spPr>
        <p:txBody>
          <a:bodyPr/>
          <a:lstStyle/>
          <a:p>
            <a:pPr marL="0" indent="0">
              <a:buNone/>
            </a:pPr>
            <a:r>
              <a:rPr lang="en-US" sz="3200" b="1" i="1" dirty="0"/>
              <a:t>1 Peter 5:5 All of you, clothe yourselves with humility toward one another, because, “God opposes the proud but shows favor to the humble.”</a:t>
            </a:r>
          </a:p>
          <a:p>
            <a:pPr marL="0" indent="0">
              <a:buNone/>
            </a:pPr>
            <a:endParaRPr lang="en-US" sz="1200" dirty="0"/>
          </a:p>
          <a:p>
            <a:pPr marL="0" indent="0">
              <a:buNone/>
            </a:pPr>
            <a:r>
              <a:rPr lang="en-US" sz="3200" b="1" i="1" dirty="0"/>
              <a:t>5</a:t>
            </a:r>
            <a:r>
              <a:rPr lang="en-US" sz="3200" b="1" i="1" baseline="30000" dirty="0"/>
              <a:t>TH</a:t>
            </a:r>
            <a:r>
              <a:rPr lang="en-US" sz="3200" b="1" i="1" dirty="0"/>
              <a:t> QUALITY OF A SHEPHERD SERVANT</a:t>
            </a:r>
            <a:endParaRPr lang="en-US" sz="3200" dirty="0"/>
          </a:p>
          <a:p>
            <a:pPr lvl="0"/>
            <a:r>
              <a:rPr lang="en-US" sz="4400" b="1" i="1" u="sng" dirty="0"/>
              <a:t>BEING HUMBLE</a:t>
            </a:r>
            <a:endParaRPr lang="en-US" sz="4400" dirty="0"/>
          </a:p>
          <a:p>
            <a:endParaRPr lang="en-US" dirty="0"/>
          </a:p>
        </p:txBody>
      </p:sp>
      <p:sp>
        <p:nvSpPr>
          <p:cNvPr id="4" name="Content Placeholder 3"/>
          <p:cNvSpPr>
            <a:spLocks noGrp="1"/>
          </p:cNvSpPr>
          <p:nvPr>
            <p:ph sz="half" idx="2"/>
          </p:nvPr>
        </p:nvSpPr>
        <p:spPr>
          <a:xfrm>
            <a:off x="6172200" y="490193"/>
            <a:ext cx="5181600" cy="5686770"/>
          </a:xfrm>
        </p:spPr>
        <p:txBody>
          <a:bodyPr/>
          <a:lstStyle/>
          <a:p>
            <a:pPr marL="0" indent="0">
              <a:buNone/>
            </a:pPr>
            <a:r>
              <a:rPr lang="zh-CN" altLang="en-US" sz="3200" dirty="0">
                <a:latin typeface="SimSun" panose="02010600030101010101" pitchFamily="2" charset="-122"/>
                <a:ea typeface="SimSun" panose="02010600030101010101" pitchFamily="2" charset="-122"/>
              </a:rPr>
              <a:t>彼得前書</a:t>
            </a:r>
            <a:r>
              <a:rPr lang="en-US" altLang="zh-CN" sz="3200" dirty="0">
                <a:latin typeface="SimSun" panose="02010600030101010101" pitchFamily="2" charset="-122"/>
                <a:ea typeface="SimSun" panose="02010600030101010101" pitchFamily="2" charset="-122"/>
              </a:rPr>
              <a:t>5:5</a:t>
            </a:r>
            <a:r>
              <a:rPr lang="zh-TW" altLang="en-US" sz="3200" dirty="0">
                <a:latin typeface="SimSun" panose="02010600030101010101" pitchFamily="2" charset="-122"/>
                <a:ea typeface="SimSun" panose="02010600030101010101" pitchFamily="2" charset="-122"/>
              </a:rPr>
              <a:t> </a:t>
            </a:r>
            <a:endParaRPr lang="en-US" altLang="zh-TW" sz="3200" dirty="0">
              <a:latin typeface="SimSun" panose="02010600030101010101" pitchFamily="2" charset="-122"/>
              <a:ea typeface="SimSun" panose="02010600030101010101" pitchFamily="2" charset="-122"/>
            </a:endParaRPr>
          </a:p>
          <a:p>
            <a:pPr marL="0" indent="0">
              <a:buNone/>
            </a:pPr>
            <a:r>
              <a:rPr lang="zh-TW" altLang="en-US" sz="3200" dirty="0">
                <a:latin typeface="SimSun" panose="02010600030101010101" pitchFamily="2" charset="-122"/>
                <a:ea typeface="SimSun" panose="02010600030101010101" pitchFamily="2" charset="-122"/>
              </a:rPr>
              <a:t>你們年幼的，也要順服年長的。就是你們眾人，也都要以謙卑束腰，彼此順服；因為「神阻擋驕傲的人，賜恩給謙卑的人」。</a:t>
            </a:r>
            <a:endParaRPr lang="en-US" altLang="zh-TW" sz="3200" dirty="0">
              <a:latin typeface="SimSun" panose="02010600030101010101" pitchFamily="2" charset="-122"/>
              <a:ea typeface="SimSun" panose="02010600030101010101" pitchFamily="2" charset="-122"/>
            </a:endParaRPr>
          </a:p>
          <a:p>
            <a:endParaRPr lang="en-US" sz="3200" dirty="0">
              <a:latin typeface="SimSun" panose="02010600030101010101" pitchFamily="2" charset="-122"/>
              <a:ea typeface="SimSun" panose="02010600030101010101" pitchFamily="2" charset="-122"/>
            </a:endParaRPr>
          </a:p>
          <a:p>
            <a:pPr>
              <a:buNone/>
            </a:pPr>
            <a:r>
              <a:rPr lang="zh-TW" altLang="en-US" sz="3200" b="1" dirty="0">
                <a:latin typeface="SimSun" panose="02010600030101010101" pitchFamily="2" charset="-122"/>
                <a:ea typeface="SimSun" panose="02010600030101010101" pitchFamily="2" charset="-122"/>
              </a:rPr>
              <a:t>牧者僕人的第五個特質</a:t>
            </a:r>
          </a:p>
          <a:p>
            <a:r>
              <a:rPr lang="zh-TW" altLang="en-US" sz="4400" b="1" u="sng" dirty="0">
                <a:latin typeface="SimSun" panose="02010600030101010101" pitchFamily="2" charset="-122"/>
                <a:ea typeface="SimSun" panose="02010600030101010101" pitchFamily="2" charset="-122"/>
              </a:rPr>
              <a:t>謙卑</a:t>
            </a:r>
            <a:endParaRPr lang="zh-TW" altLang="en-US" sz="4400" u="sng" dirty="0">
              <a:latin typeface="SimSun" panose="02010600030101010101" pitchFamily="2" charset="-122"/>
              <a:ea typeface="SimSun" panose="02010600030101010101" pitchFamily="2" charset="-122"/>
            </a:endParaRPr>
          </a:p>
          <a:p>
            <a:endParaRPr lang="en-US" dirty="0">
              <a:latin typeface="SimSun" panose="02010600030101010101" pitchFamily="2" charset="-122"/>
              <a:ea typeface="SimSun" panose="02010600030101010101" pitchFamily="2" charset="-122"/>
            </a:endParaRPr>
          </a:p>
        </p:txBody>
      </p:sp>
    </p:spTree>
    <p:custDataLst>
      <p:tags r:id="rId1"/>
    </p:custDataLst>
    <p:extLst>
      <p:ext uri="{BB962C8B-B14F-4D97-AF65-F5344CB8AC3E}">
        <p14:creationId xmlns:p14="http://schemas.microsoft.com/office/powerpoint/2010/main" val="4197400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603315"/>
            <a:ext cx="5181600" cy="5573648"/>
          </a:xfrm>
        </p:spPr>
        <p:txBody>
          <a:bodyPr/>
          <a:lstStyle/>
          <a:p>
            <a:pPr marL="0" indent="0">
              <a:buNone/>
            </a:pPr>
            <a:r>
              <a:rPr lang="en-US" sz="3600" b="1" i="1" u="sng" dirty="0"/>
              <a:t>REVIEW: QUALITIES OF A SHEPHERD SERVANT</a:t>
            </a:r>
            <a:endParaRPr lang="en-US" sz="3600" dirty="0"/>
          </a:p>
          <a:p>
            <a:pPr lvl="0"/>
            <a:r>
              <a:rPr lang="en-US" sz="4000" b="1" i="1" dirty="0"/>
              <a:t>CARING</a:t>
            </a:r>
            <a:endParaRPr lang="en-US" sz="4000" dirty="0"/>
          </a:p>
          <a:p>
            <a:pPr lvl="0"/>
            <a:r>
              <a:rPr lang="en-US" sz="4000" b="1" i="1" dirty="0"/>
              <a:t>SHEPHERD’S HEART – SERVING HEART</a:t>
            </a:r>
            <a:endParaRPr lang="en-US" sz="4000" dirty="0"/>
          </a:p>
          <a:p>
            <a:pPr lvl="0"/>
            <a:r>
              <a:rPr lang="en-US" sz="4000" b="1" i="1" dirty="0"/>
              <a:t>NOT LORDING OVER</a:t>
            </a:r>
            <a:endParaRPr lang="en-US" sz="4000" dirty="0"/>
          </a:p>
          <a:p>
            <a:pPr lvl="0"/>
            <a:r>
              <a:rPr lang="en-US" sz="4000" b="1" i="1" dirty="0"/>
              <a:t>BEING A SERVANT EXAMPLE</a:t>
            </a:r>
            <a:endParaRPr lang="en-US" sz="4000" dirty="0"/>
          </a:p>
          <a:p>
            <a:pPr lvl="0"/>
            <a:r>
              <a:rPr lang="en-US" sz="4000" b="1" i="1" dirty="0"/>
              <a:t>BEING HUMBLE</a:t>
            </a:r>
            <a:endParaRPr lang="en-US" sz="4000" dirty="0"/>
          </a:p>
          <a:p>
            <a:endParaRPr lang="en-US" dirty="0"/>
          </a:p>
        </p:txBody>
      </p:sp>
      <p:sp>
        <p:nvSpPr>
          <p:cNvPr id="4" name="Content Placeholder 3"/>
          <p:cNvSpPr>
            <a:spLocks noGrp="1"/>
          </p:cNvSpPr>
          <p:nvPr>
            <p:ph sz="half" idx="2"/>
          </p:nvPr>
        </p:nvSpPr>
        <p:spPr>
          <a:xfrm>
            <a:off x="6172200" y="603315"/>
            <a:ext cx="5181600" cy="5573648"/>
          </a:xfrm>
        </p:spPr>
        <p:txBody>
          <a:bodyPr/>
          <a:lstStyle/>
          <a:p>
            <a:pPr>
              <a:buNone/>
            </a:pPr>
            <a:r>
              <a:rPr lang="zh-TW" altLang="en-US" sz="3600" b="1" u="sng" dirty="0"/>
              <a:t>回顧：牧者僕人的特質</a:t>
            </a:r>
          </a:p>
          <a:p>
            <a:r>
              <a:rPr lang="zh-TW" altLang="en-US" sz="4400" b="1" dirty="0">
                <a:latin typeface="SimSun" panose="02010600030101010101" pitchFamily="2" charset="-122"/>
                <a:ea typeface="SimSun" panose="02010600030101010101" pitchFamily="2" charset="-122"/>
              </a:rPr>
              <a:t>關懷</a:t>
            </a:r>
            <a:endParaRPr lang="en-US" altLang="zh-TW" sz="4400" b="1" dirty="0">
              <a:latin typeface="SimSun" panose="02010600030101010101" pitchFamily="2" charset="-122"/>
              <a:ea typeface="SimSun" panose="02010600030101010101" pitchFamily="2" charset="-122"/>
            </a:endParaRPr>
          </a:p>
          <a:p>
            <a:r>
              <a:rPr lang="zh-TW" altLang="en-US" sz="4400" b="1" dirty="0">
                <a:latin typeface="SimSun" panose="02010600030101010101" pitchFamily="2" charset="-122"/>
                <a:ea typeface="SimSun" panose="02010600030101010101" pitchFamily="2" charset="-122"/>
              </a:rPr>
              <a:t>牧者的心 </a:t>
            </a:r>
            <a:r>
              <a:rPr lang="en-US" altLang="zh-TW" sz="4400" b="1" dirty="0">
                <a:latin typeface="SimSun" panose="02010600030101010101" pitchFamily="2" charset="-122"/>
                <a:ea typeface="SimSun" panose="02010600030101010101" pitchFamily="2" charset="-122"/>
              </a:rPr>
              <a:t>— </a:t>
            </a:r>
            <a:r>
              <a:rPr lang="zh-TW" altLang="en-US" sz="4400" b="1" dirty="0">
                <a:latin typeface="SimSun" panose="02010600030101010101" pitchFamily="2" charset="-122"/>
                <a:ea typeface="SimSun" panose="02010600030101010101" pitchFamily="2" charset="-122"/>
              </a:rPr>
              <a:t>服事的心</a:t>
            </a:r>
            <a:endParaRPr lang="en-US" altLang="zh-TW" sz="4400" b="1" dirty="0">
              <a:latin typeface="SimSun" panose="02010600030101010101" pitchFamily="2" charset="-122"/>
              <a:ea typeface="SimSun" panose="02010600030101010101" pitchFamily="2" charset="-122"/>
            </a:endParaRPr>
          </a:p>
          <a:p>
            <a:r>
              <a:rPr lang="zh-TW" altLang="en-US" sz="4400" b="1" dirty="0">
                <a:latin typeface="SimSun" panose="02010600030101010101" pitchFamily="2" charset="-122"/>
                <a:ea typeface="SimSun" panose="02010600030101010101" pitchFamily="2" charset="-122"/>
              </a:rPr>
              <a:t>不轄制</a:t>
            </a:r>
          </a:p>
          <a:p>
            <a:r>
              <a:rPr lang="zh-TW" altLang="en-US" sz="4400" b="1" dirty="0">
                <a:latin typeface="SimSun" panose="02010600030101010101" pitchFamily="2" charset="-122"/>
                <a:ea typeface="SimSun" panose="02010600030101010101" pitchFamily="2" charset="-122"/>
              </a:rPr>
              <a:t>作為服事的榜樣</a:t>
            </a:r>
            <a:endParaRPr lang="en-US" altLang="zh-TW" sz="4400" b="1" dirty="0">
              <a:latin typeface="SimSun" panose="02010600030101010101" pitchFamily="2" charset="-122"/>
              <a:ea typeface="SimSun" panose="02010600030101010101" pitchFamily="2" charset="-122"/>
            </a:endParaRPr>
          </a:p>
          <a:p>
            <a:r>
              <a:rPr lang="zh-TW" altLang="en-US" sz="4400" b="1" dirty="0">
                <a:latin typeface="SimSun" panose="02010600030101010101" pitchFamily="2" charset="-122"/>
                <a:ea typeface="SimSun" panose="02010600030101010101" pitchFamily="2" charset="-122"/>
              </a:rPr>
              <a:t>謙卑</a:t>
            </a:r>
            <a:endParaRPr lang="zh-TW" altLang="en-US" sz="4400" dirty="0">
              <a:latin typeface="SimSun" panose="02010600030101010101" pitchFamily="2" charset="-122"/>
              <a:ea typeface="SimSun" panose="02010600030101010101" pitchFamily="2" charset="-122"/>
            </a:endParaRPr>
          </a:p>
          <a:p>
            <a:endParaRPr lang="en-US" dirty="0"/>
          </a:p>
        </p:txBody>
      </p:sp>
    </p:spTree>
    <p:custDataLst>
      <p:tags r:id="rId1"/>
    </p:custDataLst>
    <p:extLst>
      <p:ext uri="{BB962C8B-B14F-4D97-AF65-F5344CB8AC3E}">
        <p14:creationId xmlns:p14="http://schemas.microsoft.com/office/powerpoint/2010/main" val="24078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t="33729" b="33410"/>
          <a:stretch/>
        </p:blipFill>
        <p:spPr>
          <a:xfrm>
            <a:off x="688412" y="403412"/>
            <a:ext cx="10352713" cy="6051176"/>
          </a:xfrm>
        </p:spPr>
      </p:pic>
      <p:sp>
        <p:nvSpPr>
          <p:cNvPr id="6" name="TextBox 5">
            <a:extLst>
              <a:ext uri="{FF2B5EF4-FFF2-40B4-BE49-F238E27FC236}">
                <a16:creationId xmlns:a16="http://schemas.microsoft.com/office/drawing/2014/main" id="{724339A2-F6B9-7FF1-FAB5-DA4413013E1E}"/>
              </a:ext>
            </a:extLst>
          </p:cNvPr>
          <p:cNvSpPr txBox="1"/>
          <p:nvPr/>
        </p:nvSpPr>
        <p:spPr>
          <a:xfrm>
            <a:off x="3272118" y="1339334"/>
            <a:ext cx="1945342" cy="830997"/>
          </a:xfrm>
          <a:prstGeom prst="rect">
            <a:avLst/>
          </a:prstGeom>
          <a:noFill/>
        </p:spPr>
        <p:txBody>
          <a:bodyPr wrap="square">
            <a:spAutoFit/>
          </a:bodyPr>
          <a:lstStyle/>
          <a:p>
            <a:r>
              <a:rPr lang="zh-CN" altLang="en-US" sz="4800" b="1" dirty="0">
                <a:solidFill>
                  <a:schemeClr val="bg1"/>
                </a:solidFill>
              </a:rPr>
              <a:t>島嶼</a:t>
            </a:r>
            <a:endParaRPr lang="en-US" sz="4800" b="1" dirty="0">
              <a:solidFill>
                <a:schemeClr val="bg1"/>
              </a:solidFill>
            </a:endParaRPr>
          </a:p>
        </p:txBody>
      </p:sp>
      <p:sp>
        <p:nvSpPr>
          <p:cNvPr id="8" name="TextBox 7">
            <a:extLst>
              <a:ext uri="{FF2B5EF4-FFF2-40B4-BE49-F238E27FC236}">
                <a16:creationId xmlns:a16="http://schemas.microsoft.com/office/drawing/2014/main" id="{1DA3E619-B8DF-5551-A88A-C047C3943E72}"/>
              </a:ext>
            </a:extLst>
          </p:cNvPr>
          <p:cNvSpPr txBox="1"/>
          <p:nvPr/>
        </p:nvSpPr>
        <p:spPr>
          <a:xfrm>
            <a:off x="6983505" y="2295838"/>
            <a:ext cx="3039036" cy="830997"/>
          </a:xfrm>
          <a:prstGeom prst="rect">
            <a:avLst/>
          </a:prstGeom>
          <a:noFill/>
        </p:spPr>
        <p:txBody>
          <a:bodyPr wrap="square">
            <a:spAutoFit/>
          </a:bodyPr>
          <a:lstStyle/>
          <a:p>
            <a:r>
              <a:rPr lang="zh-CN" altLang="en-US" sz="4800" b="1" dirty="0">
                <a:solidFill>
                  <a:schemeClr val="bg1"/>
                </a:solidFill>
              </a:rPr>
              <a:t>不是陸地</a:t>
            </a:r>
            <a:endParaRPr lang="en-US" sz="4800" b="1" dirty="0">
              <a:solidFill>
                <a:schemeClr val="bg1"/>
              </a:solidFill>
            </a:endParaRPr>
          </a:p>
        </p:txBody>
      </p:sp>
    </p:spTree>
    <p:custDataLst>
      <p:tags r:id="rId1"/>
    </p:custDataLst>
    <p:extLst>
      <p:ext uri="{BB962C8B-B14F-4D97-AF65-F5344CB8AC3E}">
        <p14:creationId xmlns:p14="http://schemas.microsoft.com/office/powerpoint/2010/main" val="73743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9" y="486032"/>
            <a:ext cx="5430795" cy="5690931"/>
          </a:xfrm>
        </p:spPr>
        <p:txBody>
          <a:bodyPr/>
          <a:lstStyle/>
          <a:p>
            <a:pPr marL="0" indent="0">
              <a:buNone/>
            </a:pPr>
            <a:r>
              <a:rPr lang="en-US" sz="3400" u="sng" dirty="0"/>
              <a:t>WHICH ONE? (CIRCLE)</a:t>
            </a:r>
            <a:endParaRPr lang="en-US" sz="3400" dirty="0"/>
          </a:p>
          <a:p>
            <a:pPr lvl="0"/>
            <a:r>
              <a:rPr lang="en-US" sz="3400" dirty="0"/>
              <a:t>BE SERVED / SERVE</a:t>
            </a:r>
          </a:p>
          <a:p>
            <a:pPr lvl="0"/>
            <a:r>
              <a:rPr lang="en-US" sz="3400" dirty="0"/>
              <a:t>BE LOVED  / LOVE</a:t>
            </a:r>
          </a:p>
          <a:p>
            <a:pPr lvl="0"/>
            <a:r>
              <a:rPr lang="en-US" sz="3400" dirty="0"/>
              <a:t>RECEIVE  / GIVE</a:t>
            </a:r>
          </a:p>
          <a:p>
            <a:pPr lvl="0"/>
            <a:r>
              <a:rPr lang="en-US" sz="3400" dirty="0"/>
              <a:t>BE HELPED / HELP</a:t>
            </a:r>
          </a:p>
          <a:p>
            <a:pPr lvl="0"/>
            <a:r>
              <a:rPr lang="en-US" sz="3400" dirty="0"/>
              <a:t>TELL PEOPLE WHAT TO DO /     DO IT.</a:t>
            </a:r>
          </a:p>
          <a:p>
            <a:pPr lvl="0"/>
            <a:r>
              <a:rPr lang="en-US" sz="3400" dirty="0"/>
              <a:t>LEAD /  HELP OTHERS LEAD.</a:t>
            </a:r>
          </a:p>
          <a:p>
            <a:endParaRPr lang="en-US" dirty="0"/>
          </a:p>
        </p:txBody>
      </p:sp>
      <p:sp>
        <p:nvSpPr>
          <p:cNvPr id="4" name="Content Placeholder 3"/>
          <p:cNvSpPr>
            <a:spLocks noGrp="1"/>
          </p:cNvSpPr>
          <p:nvPr>
            <p:ph sz="half" idx="2"/>
          </p:nvPr>
        </p:nvSpPr>
        <p:spPr>
          <a:xfrm>
            <a:off x="6645898" y="486032"/>
            <a:ext cx="4707902" cy="5690931"/>
          </a:xfrm>
        </p:spPr>
        <p:txBody>
          <a:bodyPr>
            <a:normAutofit/>
          </a:bodyPr>
          <a:lstStyle/>
          <a:p>
            <a:pPr marL="0" indent="0">
              <a:buNone/>
            </a:pPr>
            <a:r>
              <a:rPr lang="zh-TW" altLang="en-US" sz="3400" b="1" u="sng" dirty="0">
                <a:latin typeface="SimSun" panose="02010600030101010101" pitchFamily="2" charset="-122"/>
                <a:ea typeface="SimSun" panose="02010600030101010101" pitchFamily="2" charset="-122"/>
              </a:rPr>
              <a:t>哪一個？（圈起來）</a:t>
            </a:r>
            <a:endParaRPr lang="en-US" altLang="zh-TW" sz="3400" b="1" u="sng" dirty="0">
              <a:latin typeface="SimSun" panose="02010600030101010101" pitchFamily="2" charset="-122"/>
              <a:ea typeface="SimSun" panose="02010600030101010101" pitchFamily="2" charset="-122"/>
            </a:endParaRPr>
          </a:p>
          <a:p>
            <a:r>
              <a:rPr lang="zh-TW" altLang="en-US" sz="3400" dirty="0">
                <a:latin typeface="SimSun" panose="02010600030101010101" pitchFamily="2" charset="-122"/>
                <a:ea typeface="SimSun" panose="02010600030101010101" pitchFamily="2" charset="-122"/>
              </a:rPr>
              <a:t>被服事</a:t>
            </a:r>
            <a:r>
              <a:rPr lang="en-US" altLang="zh-TW" sz="3400" dirty="0">
                <a:latin typeface="SimSun" panose="02010600030101010101" pitchFamily="2" charset="-122"/>
                <a:ea typeface="SimSun" panose="02010600030101010101" pitchFamily="2" charset="-122"/>
              </a:rPr>
              <a:t>/</a:t>
            </a:r>
            <a:r>
              <a:rPr lang="zh-TW" altLang="en-US" sz="3400" dirty="0">
                <a:latin typeface="SimSun" panose="02010600030101010101" pitchFamily="2" charset="-122"/>
                <a:ea typeface="SimSun" panose="02010600030101010101" pitchFamily="2" charset="-122"/>
              </a:rPr>
              <a:t>服事</a:t>
            </a:r>
            <a:endParaRPr lang="en-US" altLang="zh-TW" sz="3400" dirty="0">
              <a:latin typeface="SimSun" panose="02010600030101010101" pitchFamily="2" charset="-122"/>
              <a:ea typeface="SimSun" panose="02010600030101010101" pitchFamily="2" charset="-122"/>
            </a:endParaRPr>
          </a:p>
          <a:p>
            <a:r>
              <a:rPr lang="zh-TW" altLang="en-US" sz="3400" dirty="0">
                <a:latin typeface="SimSun" panose="02010600030101010101" pitchFamily="2" charset="-122"/>
                <a:ea typeface="SimSun" panose="02010600030101010101" pitchFamily="2" charset="-122"/>
              </a:rPr>
              <a:t>被愛</a:t>
            </a:r>
            <a:r>
              <a:rPr lang="en-US" altLang="zh-TW" sz="3400" dirty="0">
                <a:latin typeface="SimSun" panose="02010600030101010101" pitchFamily="2" charset="-122"/>
                <a:ea typeface="SimSun" panose="02010600030101010101" pitchFamily="2" charset="-122"/>
              </a:rPr>
              <a:t>/</a:t>
            </a:r>
            <a:r>
              <a:rPr lang="zh-TW" altLang="en-US" sz="3400" dirty="0">
                <a:latin typeface="SimSun" panose="02010600030101010101" pitchFamily="2" charset="-122"/>
                <a:ea typeface="SimSun" panose="02010600030101010101" pitchFamily="2" charset="-122"/>
              </a:rPr>
              <a:t>去愛</a:t>
            </a:r>
            <a:endParaRPr lang="en-US" altLang="zh-TW" sz="3400" dirty="0">
              <a:latin typeface="SimSun" panose="02010600030101010101" pitchFamily="2" charset="-122"/>
              <a:ea typeface="SimSun" panose="02010600030101010101" pitchFamily="2" charset="-122"/>
            </a:endParaRPr>
          </a:p>
          <a:p>
            <a:r>
              <a:rPr lang="zh-TW" altLang="en-US" sz="3400" dirty="0">
                <a:latin typeface="SimSun" panose="02010600030101010101" pitchFamily="2" charset="-122"/>
                <a:ea typeface="SimSun" panose="02010600030101010101" pitchFamily="2" charset="-122"/>
              </a:rPr>
              <a:t>接受</a:t>
            </a:r>
            <a:r>
              <a:rPr lang="en-US" altLang="zh-TW" sz="3400" dirty="0">
                <a:latin typeface="SimSun" panose="02010600030101010101" pitchFamily="2" charset="-122"/>
                <a:ea typeface="SimSun" panose="02010600030101010101" pitchFamily="2" charset="-122"/>
              </a:rPr>
              <a:t>/</a:t>
            </a:r>
            <a:r>
              <a:rPr lang="zh-TW" altLang="en-US" sz="3400" dirty="0">
                <a:latin typeface="SimSun" panose="02010600030101010101" pitchFamily="2" charset="-122"/>
                <a:ea typeface="SimSun" panose="02010600030101010101" pitchFamily="2" charset="-122"/>
              </a:rPr>
              <a:t>給予</a:t>
            </a:r>
            <a:endParaRPr lang="en-US" altLang="zh-TW" sz="3400" dirty="0">
              <a:latin typeface="SimSun" panose="02010600030101010101" pitchFamily="2" charset="-122"/>
              <a:ea typeface="SimSun" panose="02010600030101010101" pitchFamily="2" charset="-122"/>
            </a:endParaRPr>
          </a:p>
          <a:p>
            <a:r>
              <a:rPr lang="zh-TW" altLang="en-US" sz="3400" dirty="0">
                <a:latin typeface="SimSun" panose="02010600030101010101" pitchFamily="2" charset="-122"/>
                <a:ea typeface="SimSun" panose="02010600030101010101" pitchFamily="2" charset="-122"/>
              </a:rPr>
              <a:t>被幫助</a:t>
            </a:r>
            <a:r>
              <a:rPr lang="en-US" altLang="zh-TW" sz="3400" dirty="0">
                <a:latin typeface="SimSun" panose="02010600030101010101" pitchFamily="2" charset="-122"/>
                <a:ea typeface="SimSun" panose="02010600030101010101" pitchFamily="2" charset="-122"/>
              </a:rPr>
              <a:t>/</a:t>
            </a:r>
            <a:r>
              <a:rPr lang="zh-TW" altLang="en-US" sz="3400" dirty="0">
                <a:latin typeface="SimSun" panose="02010600030101010101" pitchFamily="2" charset="-122"/>
                <a:ea typeface="SimSun" panose="02010600030101010101" pitchFamily="2" charset="-122"/>
              </a:rPr>
              <a:t>幫助</a:t>
            </a:r>
            <a:endParaRPr lang="en-US" altLang="zh-TW" sz="3400" dirty="0">
              <a:latin typeface="SimSun" panose="02010600030101010101" pitchFamily="2" charset="-122"/>
              <a:ea typeface="SimSun" panose="02010600030101010101" pitchFamily="2" charset="-122"/>
            </a:endParaRPr>
          </a:p>
          <a:p>
            <a:r>
              <a:rPr lang="zh-TW" altLang="en-US" sz="3400" dirty="0">
                <a:latin typeface="SimSun" panose="02010600030101010101" pitchFamily="2" charset="-122"/>
                <a:ea typeface="SimSun" panose="02010600030101010101" pitchFamily="2" charset="-122"/>
              </a:rPr>
              <a:t>告訴別人該做什麼</a:t>
            </a:r>
            <a:r>
              <a:rPr lang="en-US" altLang="zh-TW" sz="3400" dirty="0">
                <a:latin typeface="SimSun" panose="02010600030101010101" pitchFamily="2" charset="-122"/>
                <a:ea typeface="SimSun" panose="02010600030101010101" pitchFamily="2" charset="-122"/>
              </a:rPr>
              <a:t>/</a:t>
            </a:r>
            <a:r>
              <a:rPr lang="zh-TW" altLang="en-US" sz="3400" dirty="0">
                <a:latin typeface="SimSun" panose="02010600030101010101" pitchFamily="2" charset="-122"/>
                <a:ea typeface="SimSun" panose="02010600030101010101" pitchFamily="2" charset="-122"/>
              </a:rPr>
              <a:t>　自己去做</a:t>
            </a:r>
            <a:endParaRPr lang="en-US" altLang="zh-TW" sz="3400" dirty="0">
              <a:latin typeface="SimSun" panose="02010600030101010101" pitchFamily="2" charset="-122"/>
              <a:ea typeface="SimSun" panose="02010600030101010101" pitchFamily="2" charset="-122"/>
            </a:endParaRPr>
          </a:p>
          <a:p>
            <a:r>
              <a:rPr lang="zh-TW" altLang="en-US" sz="3400" dirty="0">
                <a:latin typeface="SimSun" panose="02010600030101010101" pitchFamily="2" charset="-122"/>
                <a:ea typeface="SimSun" panose="02010600030101010101" pitchFamily="2" charset="-122"/>
              </a:rPr>
              <a:t>帶領</a:t>
            </a:r>
            <a:r>
              <a:rPr lang="en-US" altLang="zh-TW" sz="3400" dirty="0">
                <a:latin typeface="SimSun" panose="02010600030101010101" pitchFamily="2" charset="-122"/>
                <a:ea typeface="SimSun" panose="02010600030101010101" pitchFamily="2" charset="-122"/>
              </a:rPr>
              <a:t>/</a:t>
            </a:r>
            <a:r>
              <a:rPr lang="zh-TW" altLang="en-US" sz="3400" dirty="0">
                <a:latin typeface="SimSun" panose="02010600030101010101" pitchFamily="2" charset="-122"/>
                <a:ea typeface="SimSun" panose="02010600030101010101" pitchFamily="2" charset="-122"/>
              </a:rPr>
              <a:t>幫助他人帶領</a:t>
            </a:r>
            <a:endParaRPr lang="en-US" sz="3400" dirty="0">
              <a:latin typeface="SimSun" panose="02010600030101010101" pitchFamily="2" charset="-122"/>
              <a:ea typeface="SimSun" panose="02010600030101010101" pitchFamily="2" charset="-122"/>
            </a:endParaRPr>
          </a:p>
        </p:txBody>
      </p:sp>
    </p:spTree>
    <p:custDataLst>
      <p:tags r:id="rId1"/>
    </p:custDataLst>
    <p:extLst>
      <p:ext uri="{BB962C8B-B14F-4D97-AF65-F5344CB8AC3E}">
        <p14:creationId xmlns:p14="http://schemas.microsoft.com/office/powerpoint/2010/main" val="170674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636494"/>
            <a:ext cx="5181600" cy="5540469"/>
          </a:xfrm>
        </p:spPr>
        <p:txBody>
          <a:bodyPr>
            <a:normAutofit/>
          </a:bodyPr>
          <a:lstStyle/>
          <a:p>
            <a:pPr marL="0" indent="0">
              <a:buNone/>
            </a:pPr>
            <a:r>
              <a:rPr lang="en-US" sz="3200" b="1" i="1" dirty="0"/>
              <a:t>1 Peter 5:2-5  “Be shepherds of God’s flock that is under your care, watching over them—not because you must, but because you are willing, as God wants you to be; not pursuing dishonest gain, but eager to serve; 3 not Lording it over those entrusted to you, but being examples to the flock</a:t>
            </a:r>
            <a:r>
              <a:rPr lang="en-US" b="1" i="1" dirty="0"/>
              <a:t>. </a:t>
            </a:r>
            <a:endParaRPr lang="en-US" dirty="0"/>
          </a:p>
        </p:txBody>
      </p:sp>
      <p:sp>
        <p:nvSpPr>
          <p:cNvPr id="4" name="Content Placeholder 3"/>
          <p:cNvSpPr>
            <a:spLocks noGrp="1"/>
          </p:cNvSpPr>
          <p:nvPr>
            <p:ph sz="half" idx="2"/>
          </p:nvPr>
        </p:nvSpPr>
        <p:spPr>
          <a:xfrm>
            <a:off x="6172200" y="636494"/>
            <a:ext cx="5181600" cy="5540469"/>
          </a:xfrm>
        </p:spPr>
        <p:txBody>
          <a:bodyPr>
            <a:normAutofit/>
          </a:bodyPr>
          <a:lstStyle/>
          <a:p>
            <a:pPr marL="0" indent="0">
              <a:buNone/>
            </a:pPr>
            <a:r>
              <a:rPr lang="zh-TW" altLang="en-US" sz="3200" dirty="0">
                <a:latin typeface="SimSun" panose="02010600030101010101" pitchFamily="2" charset="-122"/>
                <a:ea typeface="SimSun" panose="02010600030101010101" pitchFamily="2" charset="-122"/>
              </a:rPr>
              <a:t>彼得前書 </a:t>
            </a:r>
            <a:r>
              <a:rPr lang="en-US" altLang="zh-TW" sz="3200" dirty="0">
                <a:latin typeface="SimSun" panose="02010600030101010101" pitchFamily="2" charset="-122"/>
                <a:ea typeface="SimSun" panose="02010600030101010101" pitchFamily="2" charset="-122"/>
              </a:rPr>
              <a:t>5:2–5</a:t>
            </a:r>
            <a:endParaRPr lang="zh-TW" altLang="en-US" sz="3200" dirty="0">
              <a:latin typeface="SimSun" panose="02010600030101010101" pitchFamily="2" charset="-122"/>
              <a:ea typeface="SimSun" panose="02010600030101010101" pitchFamily="2" charset="-122"/>
            </a:endParaRPr>
          </a:p>
          <a:p>
            <a:pPr marL="0" indent="0">
              <a:buNone/>
            </a:pPr>
            <a:r>
              <a:rPr lang="en-US" altLang="zh-TW" sz="3200" dirty="0">
                <a:latin typeface="SimSun" panose="02010600030101010101" pitchFamily="2" charset="-122"/>
                <a:ea typeface="SimSun" panose="02010600030101010101" pitchFamily="2" charset="-122"/>
              </a:rPr>
              <a:t>2 </a:t>
            </a:r>
            <a:r>
              <a:rPr lang="zh-TW" altLang="en-US" sz="3200" dirty="0">
                <a:latin typeface="SimSun" panose="02010600030101010101" pitchFamily="2" charset="-122"/>
                <a:ea typeface="SimSun" panose="02010600030101010101" pitchFamily="2" charset="-122"/>
              </a:rPr>
              <a:t>務要牧養在你們中間神的群羊，按著神旨意照管他們；不是出於勉強，乃是出於甘心；也不是因為貪財，乃是出於樂意；</a:t>
            </a:r>
            <a:r>
              <a:rPr lang="en-US" altLang="zh-TW" sz="3200" dirty="0">
                <a:latin typeface="SimSun" panose="02010600030101010101" pitchFamily="2" charset="-122"/>
                <a:ea typeface="SimSun" panose="02010600030101010101" pitchFamily="2" charset="-122"/>
              </a:rPr>
              <a:t>3 </a:t>
            </a:r>
            <a:r>
              <a:rPr lang="zh-TW" altLang="en-US" sz="3200" dirty="0">
                <a:latin typeface="SimSun" panose="02010600030101010101" pitchFamily="2" charset="-122"/>
                <a:ea typeface="SimSun" panose="02010600030101010101" pitchFamily="2" charset="-122"/>
              </a:rPr>
              <a:t>也不是轄制所託付你們的，乃是作群羊的榜樣。</a:t>
            </a:r>
          </a:p>
          <a:p>
            <a:pPr marL="0" indent="0">
              <a:buNone/>
            </a:pPr>
            <a:endParaRPr lang="en-US" dirty="0"/>
          </a:p>
        </p:txBody>
      </p:sp>
    </p:spTree>
    <p:custDataLst>
      <p:tags r:id="rId1"/>
    </p:custDataLst>
    <p:extLst>
      <p:ext uri="{BB962C8B-B14F-4D97-AF65-F5344CB8AC3E}">
        <p14:creationId xmlns:p14="http://schemas.microsoft.com/office/powerpoint/2010/main" val="106312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5989" y="370702"/>
            <a:ext cx="5848865" cy="6128951"/>
          </a:xfrm>
        </p:spPr>
        <p:txBody>
          <a:bodyPr>
            <a:normAutofit/>
          </a:bodyPr>
          <a:lstStyle/>
          <a:p>
            <a:pPr marL="0" indent="0">
              <a:buNone/>
            </a:pPr>
            <a:r>
              <a:rPr lang="en-US" sz="3200" b="1" i="1" dirty="0"/>
              <a:t>4 And when the Chief Shepherd appears, you will receive the crown of glory that will never fade away. 5 In the same way, you who are younger, submit yourselves to your elders. All of you, clothe yourselves with humility toward one another, because, “God opposes the proud but shows favor to the humble.”</a:t>
            </a:r>
            <a:endParaRPr lang="en-US" sz="3200" dirty="0"/>
          </a:p>
          <a:p>
            <a:endParaRPr lang="en-US" sz="1200" dirty="0"/>
          </a:p>
          <a:p>
            <a:r>
              <a:rPr lang="en-US" sz="3600" b="1" i="1" dirty="0"/>
              <a:t>SHEPHERD – SHEPHERDING.</a:t>
            </a:r>
            <a:endParaRPr lang="en-US" sz="3600" dirty="0"/>
          </a:p>
        </p:txBody>
      </p:sp>
      <p:sp>
        <p:nvSpPr>
          <p:cNvPr id="4" name="Content Placeholder 3"/>
          <p:cNvSpPr>
            <a:spLocks noGrp="1"/>
          </p:cNvSpPr>
          <p:nvPr>
            <p:ph sz="half" idx="2"/>
          </p:nvPr>
        </p:nvSpPr>
        <p:spPr>
          <a:xfrm>
            <a:off x="6367848" y="484093"/>
            <a:ext cx="4985951" cy="5692869"/>
          </a:xfrm>
        </p:spPr>
        <p:txBody>
          <a:bodyPr>
            <a:normAutofit/>
          </a:bodyPr>
          <a:lstStyle/>
          <a:p>
            <a:pPr marL="0" indent="0">
              <a:buNone/>
            </a:pPr>
            <a:r>
              <a:rPr lang="en-US" altLang="zh-TW" sz="3200" b="1" dirty="0">
                <a:latin typeface="SimSun" panose="02010600030101010101" pitchFamily="2" charset="-122"/>
                <a:ea typeface="SimSun" panose="02010600030101010101" pitchFamily="2" charset="-122"/>
              </a:rPr>
              <a:t>4</a:t>
            </a:r>
            <a:r>
              <a:rPr lang="zh-TW" altLang="en-US" sz="3200" dirty="0">
                <a:latin typeface="SimSun" panose="02010600030101010101" pitchFamily="2" charset="-122"/>
                <a:ea typeface="SimSun" panose="02010600030101010101" pitchFamily="2" charset="-122"/>
              </a:rPr>
              <a:t> 到了牧長顯現的時候，你們必得那永不衰殘的榮耀冠冕。</a:t>
            </a:r>
            <a:r>
              <a:rPr lang="en-US" altLang="zh-TW" sz="3200" b="1" dirty="0">
                <a:latin typeface="SimSun" panose="02010600030101010101" pitchFamily="2" charset="-122"/>
                <a:ea typeface="SimSun" panose="02010600030101010101" pitchFamily="2" charset="-122"/>
              </a:rPr>
              <a:t>5</a:t>
            </a:r>
            <a:r>
              <a:rPr lang="zh-TW" altLang="en-US" sz="3200" dirty="0">
                <a:latin typeface="SimSun" panose="02010600030101010101" pitchFamily="2" charset="-122"/>
                <a:ea typeface="SimSun" panose="02010600030101010101" pitchFamily="2" charset="-122"/>
              </a:rPr>
              <a:t> 你們年幼的，也要順服年長的。就是你們眾人，也都要以謙卑束腰，彼此順服；因為「神阻擋驕傲的人，賜恩給謙卑的人」。</a:t>
            </a:r>
            <a:endParaRPr lang="en-US" altLang="zh-TW" sz="3200" dirty="0">
              <a:latin typeface="SimSun" panose="02010600030101010101" pitchFamily="2" charset="-122"/>
              <a:ea typeface="SimSun" panose="02010600030101010101" pitchFamily="2" charset="-122"/>
            </a:endParaRPr>
          </a:p>
          <a:p>
            <a:endParaRPr lang="en-US" dirty="0"/>
          </a:p>
          <a:p>
            <a:r>
              <a:rPr lang="zh-CN" altLang="en-US" sz="3600" b="1" dirty="0">
                <a:latin typeface="SimSun" panose="02010600030101010101" pitchFamily="2" charset="-122"/>
                <a:ea typeface="SimSun" panose="02010600030101010101" pitchFamily="2" charset="-122"/>
              </a:rPr>
              <a:t>牧人</a:t>
            </a:r>
            <a:r>
              <a:rPr lang="zh-TW" altLang="en-US" sz="3600" b="1" dirty="0">
                <a:latin typeface="SimSun" panose="02010600030101010101" pitchFamily="2" charset="-122"/>
                <a:ea typeface="SimSun" panose="02010600030101010101" pitchFamily="2" charset="-122"/>
              </a:rPr>
              <a:t> </a:t>
            </a:r>
            <a:r>
              <a:rPr lang="en-US" altLang="zh-TW" sz="3600" b="1" dirty="0">
                <a:latin typeface="SimSun" panose="02010600030101010101" pitchFamily="2" charset="-122"/>
                <a:ea typeface="SimSun" panose="02010600030101010101" pitchFamily="2" charset="-122"/>
              </a:rPr>
              <a:t>- </a:t>
            </a:r>
            <a:r>
              <a:rPr lang="zh-CN" altLang="en-US" sz="3600" b="1" dirty="0">
                <a:latin typeface="SimSun" panose="02010600030101010101" pitchFamily="2" charset="-122"/>
                <a:ea typeface="SimSun" panose="02010600030101010101" pitchFamily="2" charset="-122"/>
              </a:rPr>
              <a:t>牧養</a:t>
            </a:r>
            <a:r>
              <a:rPr lang="zh-TW" altLang="en-US" sz="3600" b="1" dirty="0">
                <a:latin typeface="SimSun" panose="02010600030101010101" pitchFamily="2" charset="-122"/>
                <a:ea typeface="SimSun" panose="02010600030101010101" pitchFamily="2" charset="-122"/>
              </a:rPr>
              <a:t> </a:t>
            </a:r>
            <a:endParaRPr lang="en-US" sz="3600" b="1" dirty="0">
              <a:latin typeface="SimSun" panose="02010600030101010101" pitchFamily="2" charset="-122"/>
              <a:ea typeface="SimSun" panose="02010600030101010101" pitchFamily="2" charset="-122"/>
            </a:endParaRPr>
          </a:p>
        </p:txBody>
      </p:sp>
    </p:spTree>
    <p:custDataLst>
      <p:tags r:id="rId1"/>
    </p:custDataLst>
    <p:extLst>
      <p:ext uri="{BB962C8B-B14F-4D97-AF65-F5344CB8AC3E}">
        <p14:creationId xmlns:p14="http://schemas.microsoft.com/office/powerpoint/2010/main" val="4184621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5989" y="717175"/>
            <a:ext cx="5673811" cy="5459787"/>
          </a:xfrm>
        </p:spPr>
        <p:txBody>
          <a:bodyPr>
            <a:normAutofit/>
          </a:bodyPr>
          <a:lstStyle/>
          <a:p>
            <a:pPr marL="0" indent="0">
              <a:buNone/>
            </a:pPr>
            <a:r>
              <a:rPr lang="en-US" sz="3200" b="1" i="1" dirty="0"/>
              <a:t>JESUS DESCRIBES HIMSELF AS A “SHEPHERD SERVANT”.</a:t>
            </a:r>
            <a:endParaRPr lang="en-US" sz="3200" dirty="0"/>
          </a:p>
          <a:p>
            <a:pPr lvl="0"/>
            <a:r>
              <a:rPr lang="en-US" sz="3200" b="1" i="1" dirty="0"/>
              <a:t>John 10:11 “I am the good shepherd. The good shepherd lays down his life for the sheep.”</a:t>
            </a:r>
            <a:endParaRPr lang="en-US" sz="3200" dirty="0"/>
          </a:p>
          <a:p>
            <a:pPr lvl="0"/>
            <a:r>
              <a:rPr lang="en-US" sz="3200" b="1" dirty="0"/>
              <a:t>MAIN QUALITY</a:t>
            </a:r>
            <a:r>
              <a:rPr lang="en-US" sz="3200" dirty="0"/>
              <a:t> IS </a:t>
            </a:r>
            <a:r>
              <a:rPr lang="en-US" sz="3200" b="1" u="sng" dirty="0"/>
              <a:t>SACRIFICE</a:t>
            </a:r>
            <a:r>
              <a:rPr lang="en-US" sz="3200" dirty="0"/>
              <a:t> </a:t>
            </a:r>
          </a:p>
        </p:txBody>
      </p:sp>
      <p:sp>
        <p:nvSpPr>
          <p:cNvPr id="4" name="Content Placeholder 3"/>
          <p:cNvSpPr>
            <a:spLocks noGrp="1"/>
          </p:cNvSpPr>
          <p:nvPr>
            <p:ph sz="half" idx="2"/>
          </p:nvPr>
        </p:nvSpPr>
        <p:spPr>
          <a:xfrm>
            <a:off x="6219567" y="797859"/>
            <a:ext cx="5181600" cy="2631141"/>
          </a:xfrm>
        </p:spPr>
        <p:txBody>
          <a:bodyPr>
            <a:normAutofit/>
          </a:bodyPr>
          <a:lstStyle/>
          <a:p>
            <a:pPr marL="0" indent="0">
              <a:buNone/>
            </a:pPr>
            <a:r>
              <a:rPr lang="zh-TW" altLang="en-US" sz="3200" dirty="0">
                <a:latin typeface="SimSun" panose="02010600030101010101" pitchFamily="2" charset="-122"/>
                <a:ea typeface="SimSun" panose="02010600030101010101" pitchFamily="2" charset="-122"/>
              </a:rPr>
              <a:t>耶穌形容自己為「牧者僕人」</a:t>
            </a:r>
            <a:endParaRPr lang="en-US" altLang="zh-TW" sz="3200" dirty="0">
              <a:latin typeface="SimSun" panose="02010600030101010101" pitchFamily="2" charset="-122"/>
              <a:ea typeface="SimSun" panose="02010600030101010101" pitchFamily="2" charset="-122"/>
            </a:endParaRPr>
          </a:p>
          <a:p>
            <a:r>
              <a:rPr lang="zh-TW" altLang="en-US" sz="3200" dirty="0">
                <a:latin typeface="SimSun" panose="02010600030101010101" pitchFamily="2" charset="-122"/>
                <a:ea typeface="SimSun" panose="02010600030101010101" pitchFamily="2" charset="-122"/>
              </a:rPr>
              <a:t>約翰福音 </a:t>
            </a:r>
            <a:r>
              <a:rPr lang="en-US" altLang="zh-TW" sz="3200" dirty="0">
                <a:latin typeface="SimSun" panose="02010600030101010101" pitchFamily="2" charset="-122"/>
                <a:ea typeface="SimSun" panose="02010600030101010101" pitchFamily="2" charset="-122"/>
              </a:rPr>
              <a:t>10:11  </a:t>
            </a:r>
            <a:r>
              <a:rPr lang="zh-TW" altLang="en-US" sz="3200" b="1" dirty="0">
                <a:latin typeface="SimSun" panose="02010600030101010101" pitchFamily="2" charset="-122"/>
                <a:ea typeface="SimSun" panose="02010600030101010101" pitchFamily="2" charset="-122"/>
              </a:rPr>
              <a:t>「我是好牧人；好牧人為羊捨命。」</a:t>
            </a:r>
            <a:endParaRPr lang="zh-TW" altLang="en-US" sz="3200" dirty="0">
              <a:latin typeface="SimSun" panose="02010600030101010101" pitchFamily="2" charset="-122"/>
              <a:ea typeface="SimSun" panose="02010600030101010101" pitchFamily="2" charset="-122"/>
            </a:endParaRPr>
          </a:p>
          <a:p>
            <a:r>
              <a:rPr lang="zh-TW" altLang="en-US" sz="3200" b="1" dirty="0">
                <a:latin typeface="SimSun" panose="02010600030101010101" pitchFamily="2" charset="-122"/>
                <a:ea typeface="SimSun" panose="02010600030101010101" pitchFamily="2" charset="-122"/>
              </a:rPr>
              <a:t>主要特質是</a:t>
            </a:r>
            <a:r>
              <a:rPr lang="zh-TW" altLang="en-US" sz="3200" b="1" u="sng" dirty="0">
                <a:latin typeface="SimSun" panose="02010600030101010101" pitchFamily="2" charset="-122"/>
                <a:ea typeface="SimSun" panose="02010600030101010101" pitchFamily="2" charset="-122"/>
              </a:rPr>
              <a:t>犧牲</a:t>
            </a:r>
            <a:endParaRPr lang="zh-TW" altLang="en-US" sz="3200" u="sng" dirty="0">
              <a:latin typeface="SimSun" panose="02010600030101010101" pitchFamily="2" charset="-122"/>
              <a:ea typeface="SimSun" panose="02010600030101010101" pitchFamily="2" charset="-122"/>
            </a:endParaRPr>
          </a:p>
          <a:p>
            <a:endParaRPr lang="en-US" dirty="0"/>
          </a:p>
        </p:txBody>
      </p:sp>
      <p:pic>
        <p:nvPicPr>
          <p:cNvPr id="5" name="Picture 4"/>
          <p:cNvPicPr>
            <a:picLocks noChangeAspect="1"/>
          </p:cNvPicPr>
          <p:nvPr/>
        </p:nvPicPr>
        <p:blipFill>
          <a:blip r:embed="rId3"/>
          <a:stretch>
            <a:fillRect/>
          </a:stretch>
        </p:blipFill>
        <p:spPr>
          <a:xfrm>
            <a:off x="6499411" y="3536576"/>
            <a:ext cx="3124322" cy="3124322"/>
          </a:xfrm>
          <a:prstGeom prst="rect">
            <a:avLst/>
          </a:prstGeom>
        </p:spPr>
      </p:pic>
    </p:spTree>
    <p:custDataLst>
      <p:tags r:id="rId1"/>
    </p:custDataLst>
    <p:extLst>
      <p:ext uri="{BB962C8B-B14F-4D97-AF65-F5344CB8AC3E}">
        <p14:creationId xmlns:p14="http://schemas.microsoft.com/office/powerpoint/2010/main" val="932823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52487"/>
            <a:ext cx="5181600" cy="5724476"/>
          </a:xfrm>
        </p:spPr>
        <p:txBody>
          <a:bodyPr/>
          <a:lstStyle/>
          <a:p>
            <a:pPr lvl="0"/>
            <a:r>
              <a:rPr lang="en-US" sz="3200" b="1" dirty="0"/>
              <a:t>THE SHEEP PEN GETS WORSE IF JESUS SHEPHERDS ( YOU &amp; ME) – SACRIFICE NOTHING - SERVE OURSELF </a:t>
            </a:r>
            <a:endParaRPr lang="en-US" sz="3200" dirty="0"/>
          </a:p>
          <a:p>
            <a:pPr lvl="0"/>
            <a:r>
              <a:rPr lang="en-US" sz="3200" b="1" dirty="0"/>
              <a:t>THE SHEEP PEN GETS BETTER IF JESUS SHEPHERDS (YOU &amp; ME) – SACRIFICE OURSELF - SERVE OTHERS</a:t>
            </a:r>
            <a:endParaRPr lang="en-US" sz="3200" dirty="0"/>
          </a:p>
          <a:p>
            <a:endParaRPr lang="en-US" dirty="0"/>
          </a:p>
        </p:txBody>
      </p:sp>
      <p:sp>
        <p:nvSpPr>
          <p:cNvPr id="4" name="Content Placeholder 3"/>
          <p:cNvSpPr>
            <a:spLocks noGrp="1"/>
          </p:cNvSpPr>
          <p:nvPr>
            <p:ph sz="half" idx="2"/>
          </p:nvPr>
        </p:nvSpPr>
        <p:spPr>
          <a:xfrm>
            <a:off x="6172200" y="452487"/>
            <a:ext cx="5181600" cy="5724476"/>
          </a:xfrm>
        </p:spPr>
        <p:txBody>
          <a:bodyPr/>
          <a:lstStyle/>
          <a:p>
            <a:r>
              <a:rPr lang="zh-TW" altLang="en-US" sz="3200" b="1" dirty="0">
                <a:latin typeface="SimSun" panose="02010600030101010101" pitchFamily="2" charset="-122"/>
                <a:ea typeface="SimSun" panose="02010600030101010101" pitchFamily="2" charset="-122"/>
              </a:rPr>
              <a:t>羊圈會變得更糟</a:t>
            </a:r>
            <a:r>
              <a:rPr lang="en-US" altLang="zh-TW" sz="3200" b="1" dirty="0">
                <a:latin typeface="SimSun" panose="02010600030101010101" pitchFamily="2" charset="-122"/>
                <a:ea typeface="SimSun" panose="02010600030101010101" pitchFamily="2" charset="-122"/>
              </a:rPr>
              <a:t>:</a:t>
            </a:r>
            <a:r>
              <a:rPr lang="zh-TW" altLang="en-US" sz="3200" b="1" dirty="0">
                <a:latin typeface="SimSun" panose="02010600030101010101" pitchFamily="2" charset="-122"/>
                <a:ea typeface="SimSun" panose="02010600030101010101" pitchFamily="2" charset="-122"/>
              </a:rPr>
              <a:t>如果耶穌牧養（你和我）</a:t>
            </a:r>
            <a:r>
              <a:rPr lang="en-US" altLang="zh-TW" sz="3200" b="1" dirty="0">
                <a:latin typeface="SimSun" panose="02010600030101010101" pitchFamily="2" charset="-122"/>
                <a:ea typeface="SimSun" panose="02010600030101010101" pitchFamily="2" charset="-122"/>
              </a:rPr>
              <a:t>— </a:t>
            </a:r>
            <a:r>
              <a:rPr lang="zh-TW" altLang="en-US" sz="3200" b="1" dirty="0">
                <a:latin typeface="SimSun" panose="02010600030101010101" pitchFamily="2" charset="-122"/>
                <a:ea typeface="SimSun" panose="02010600030101010101" pitchFamily="2" charset="-122"/>
              </a:rPr>
              <a:t>但我們不作犧牲，只為自己服務，</a:t>
            </a:r>
          </a:p>
          <a:p>
            <a:r>
              <a:rPr lang="zh-TW" altLang="en-US" sz="3200" b="1" dirty="0">
                <a:latin typeface="SimSun" panose="02010600030101010101" pitchFamily="2" charset="-122"/>
                <a:ea typeface="SimSun" panose="02010600030101010101" pitchFamily="2" charset="-122"/>
              </a:rPr>
              <a:t>羊圈會變得更好</a:t>
            </a:r>
            <a:r>
              <a:rPr lang="en-US" altLang="zh-TW" sz="3200" b="1" dirty="0">
                <a:latin typeface="SimSun" panose="02010600030101010101" pitchFamily="2" charset="-122"/>
                <a:ea typeface="SimSun" panose="02010600030101010101" pitchFamily="2" charset="-122"/>
              </a:rPr>
              <a:t>:</a:t>
            </a:r>
            <a:r>
              <a:rPr lang="zh-TW" altLang="en-US" sz="3200" b="1" dirty="0">
                <a:latin typeface="SimSun" panose="02010600030101010101" pitchFamily="2" charset="-122"/>
                <a:ea typeface="SimSun" panose="02010600030101010101" pitchFamily="2" charset="-122"/>
              </a:rPr>
              <a:t>如果耶穌牧養（你和我）</a:t>
            </a:r>
            <a:r>
              <a:rPr lang="en-US" altLang="zh-TW" sz="3200" b="1" dirty="0">
                <a:latin typeface="SimSun" panose="02010600030101010101" pitchFamily="2" charset="-122"/>
                <a:ea typeface="SimSun" panose="02010600030101010101" pitchFamily="2" charset="-122"/>
              </a:rPr>
              <a:t>— </a:t>
            </a:r>
            <a:r>
              <a:rPr lang="zh-TW" altLang="en-US" sz="3200" b="1" dirty="0">
                <a:latin typeface="SimSun" panose="02010600030101010101" pitchFamily="2" charset="-122"/>
                <a:ea typeface="SimSun" panose="02010600030101010101" pitchFamily="2" charset="-122"/>
              </a:rPr>
              <a:t>我們犧牲自己，服事他人</a:t>
            </a:r>
          </a:p>
          <a:p>
            <a:endParaRPr lang="en-US" dirty="0"/>
          </a:p>
        </p:txBody>
      </p:sp>
      <p:pic>
        <p:nvPicPr>
          <p:cNvPr id="5" name="Picture 4"/>
          <p:cNvPicPr>
            <a:picLocks noChangeAspect="1"/>
          </p:cNvPicPr>
          <p:nvPr/>
        </p:nvPicPr>
        <p:blipFill>
          <a:blip r:embed="rId3"/>
          <a:stretch>
            <a:fillRect/>
          </a:stretch>
        </p:blipFill>
        <p:spPr>
          <a:xfrm>
            <a:off x="4391539" y="4714368"/>
            <a:ext cx="2149303" cy="1778497"/>
          </a:xfrm>
          <a:prstGeom prst="rect">
            <a:avLst/>
          </a:prstGeom>
        </p:spPr>
      </p:pic>
      <p:pic>
        <p:nvPicPr>
          <p:cNvPr id="6" name="Picture 5"/>
          <p:cNvPicPr>
            <a:picLocks noChangeAspect="1"/>
          </p:cNvPicPr>
          <p:nvPr/>
        </p:nvPicPr>
        <p:blipFill>
          <a:blip r:embed="rId4"/>
          <a:stretch>
            <a:fillRect/>
          </a:stretch>
        </p:blipFill>
        <p:spPr>
          <a:xfrm>
            <a:off x="7620409" y="4022410"/>
            <a:ext cx="1409957" cy="2297708"/>
          </a:xfrm>
          <a:prstGeom prst="rect">
            <a:avLst/>
          </a:prstGeom>
        </p:spPr>
      </p:pic>
    </p:spTree>
    <p:custDataLst>
      <p:tags r:id="rId1"/>
    </p:custDataLst>
    <p:extLst>
      <p:ext uri="{BB962C8B-B14F-4D97-AF65-F5344CB8AC3E}">
        <p14:creationId xmlns:p14="http://schemas.microsoft.com/office/powerpoint/2010/main" val="3127397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3081" y="582705"/>
            <a:ext cx="5566719" cy="5594258"/>
          </a:xfrm>
        </p:spPr>
        <p:txBody>
          <a:bodyPr>
            <a:normAutofit/>
          </a:bodyPr>
          <a:lstStyle/>
          <a:p>
            <a:pPr marL="0" indent="0">
              <a:buNone/>
            </a:pPr>
            <a:r>
              <a:rPr lang="en-US" sz="3000" b="1" i="1" dirty="0"/>
              <a:t>1 Peter 5:2-5  “</a:t>
            </a:r>
            <a:r>
              <a:rPr lang="en-US" sz="3000" b="1" i="1" u="sng" dirty="0"/>
              <a:t>Be shepherds of God’s flock that is under your care, watching over them—not </a:t>
            </a:r>
            <a:r>
              <a:rPr lang="en-US" sz="3000" b="1" i="1" dirty="0"/>
              <a:t>because you must, but because you are willing, as God wants you to be; not pursuing dishonest gain, but eager to serve;</a:t>
            </a:r>
          </a:p>
          <a:p>
            <a:pPr marL="0" indent="0">
              <a:buNone/>
            </a:pPr>
            <a:endParaRPr lang="en-US" sz="1400" b="1" i="1" dirty="0"/>
          </a:p>
          <a:p>
            <a:pPr marL="0" indent="0">
              <a:buNone/>
            </a:pPr>
            <a:r>
              <a:rPr lang="en-US" sz="3600" b="1" i="1" dirty="0"/>
              <a:t>1</a:t>
            </a:r>
            <a:r>
              <a:rPr lang="en-US" sz="3600" b="1" i="1" baseline="30000" dirty="0"/>
              <a:t>ST</a:t>
            </a:r>
            <a:r>
              <a:rPr lang="en-US" sz="3600" b="1" i="1" dirty="0"/>
              <a:t> QUALITY OF A SHEPHERD SERVANT</a:t>
            </a:r>
            <a:endParaRPr lang="en-US" sz="3600" dirty="0"/>
          </a:p>
          <a:p>
            <a:pPr lvl="0"/>
            <a:r>
              <a:rPr lang="en-US" sz="4400" b="1" i="1" u="sng" dirty="0"/>
              <a:t>CARING </a:t>
            </a:r>
            <a:r>
              <a:rPr lang="en-US" b="1" i="1" dirty="0"/>
              <a:t> (WATCHING OVER)</a:t>
            </a:r>
            <a:endParaRPr lang="en-US" dirty="0"/>
          </a:p>
          <a:p>
            <a:endParaRPr lang="en-US" dirty="0"/>
          </a:p>
        </p:txBody>
      </p:sp>
      <p:sp>
        <p:nvSpPr>
          <p:cNvPr id="4" name="Content Placeholder 3"/>
          <p:cNvSpPr>
            <a:spLocks noGrp="1"/>
          </p:cNvSpPr>
          <p:nvPr>
            <p:ph sz="half" idx="2"/>
          </p:nvPr>
        </p:nvSpPr>
        <p:spPr>
          <a:xfrm>
            <a:off x="6172200" y="582706"/>
            <a:ext cx="5181600" cy="5594257"/>
          </a:xfrm>
        </p:spPr>
        <p:txBody>
          <a:bodyPr>
            <a:normAutofit/>
          </a:bodyPr>
          <a:lstStyle/>
          <a:p>
            <a:pPr>
              <a:buNone/>
            </a:pPr>
            <a:r>
              <a:rPr lang="zh-TW" altLang="en-US" sz="3000" b="1" dirty="0">
                <a:latin typeface="SimSun" panose="02010600030101010101" pitchFamily="2" charset="-122"/>
                <a:ea typeface="SimSun" panose="02010600030101010101" pitchFamily="2" charset="-122"/>
              </a:rPr>
              <a:t>彼得前書 </a:t>
            </a:r>
            <a:r>
              <a:rPr lang="en-US" altLang="zh-TW" sz="3000" b="1" dirty="0">
                <a:latin typeface="SimSun" panose="02010600030101010101" pitchFamily="2" charset="-122"/>
                <a:ea typeface="SimSun" panose="02010600030101010101" pitchFamily="2" charset="-122"/>
              </a:rPr>
              <a:t>5:2-5</a:t>
            </a:r>
          </a:p>
          <a:p>
            <a:pPr marL="0" indent="0">
              <a:buNone/>
            </a:pPr>
            <a:r>
              <a:rPr lang="zh-TW" altLang="en-US" sz="3000" b="1" dirty="0">
                <a:latin typeface="SimSun" panose="02010600030101010101" pitchFamily="2" charset="-122"/>
                <a:ea typeface="SimSun" panose="02010600030101010101" pitchFamily="2" charset="-122"/>
              </a:rPr>
              <a:t>「</a:t>
            </a:r>
            <a:r>
              <a:rPr lang="zh-TW" altLang="en-US" sz="3000" b="1" u="sng" dirty="0">
                <a:latin typeface="SimSun" panose="02010600030101010101" pitchFamily="2" charset="-122"/>
                <a:ea typeface="SimSun" panose="02010600030101010101" pitchFamily="2" charset="-122"/>
              </a:rPr>
              <a:t>務要牧養在你們中間神的群羊，按著神旨意照管他們</a:t>
            </a:r>
            <a:r>
              <a:rPr lang="zh-TW" altLang="en-US" sz="3000" b="1" dirty="0">
                <a:latin typeface="SimSun" panose="02010600030101010101" pitchFamily="2" charset="-122"/>
                <a:ea typeface="SimSun" panose="02010600030101010101" pitchFamily="2" charset="-122"/>
              </a:rPr>
              <a:t>；不是出於勉強，乃是出於甘心；也不是因為貪財，乃是出於樂意；</a:t>
            </a:r>
            <a:endParaRPr lang="zh-TW" altLang="en-US" sz="3000" dirty="0">
              <a:latin typeface="SimSun" panose="02010600030101010101" pitchFamily="2" charset="-122"/>
              <a:ea typeface="SimSun" panose="02010600030101010101" pitchFamily="2" charset="-122"/>
            </a:endParaRPr>
          </a:p>
          <a:p>
            <a:pPr>
              <a:buNone/>
            </a:pPr>
            <a:endParaRPr lang="en-US" altLang="zh-TW" sz="3600" b="1" dirty="0">
              <a:latin typeface="SimSun" panose="02010600030101010101" pitchFamily="2" charset="-122"/>
              <a:ea typeface="SimSun" panose="02010600030101010101" pitchFamily="2" charset="-122"/>
            </a:endParaRPr>
          </a:p>
          <a:p>
            <a:pPr>
              <a:buNone/>
            </a:pPr>
            <a:r>
              <a:rPr lang="zh-TW" altLang="en-US" sz="3600" b="1" dirty="0">
                <a:latin typeface="SimSun" panose="02010600030101010101" pitchFamily="2" charset="-122"/>
                <a:ea typeface="SimSun" panose="02010600030101010101" pitchFamily="2" charset="-122"/>
              </a:rPr>
              <a:t>牧者僕人的第一個特質</a:t>
            </a:r>
          </a:p>
          <a:p>
            <a:r>
              <a:rPr lang="zh-TW" altLang="en-US" sz="4400" b="1" u="sng" dirty="0">
                <a:latin typeface="SimSun" panose="02010600030101010101" pitchFamily="2" charset="-122"/>
                <a:ea typeface="SimSun" panose="02010600030101010101" pitchFamily="2" charset="-122"/>
              </a:rPr>
              <a:t>關懷</a:t>
            </a:r>
            <a:r>
              <a:rPr lang="zh-TW" altLang="en-US" b="1" dirty="0">
                <a:latin typeface="SimSun" panose="02010600030101010101" pitchFamily="2" charset="-122"/>
                <a:ea typeface="SimSun" panose="02010600030101010101" pitchFamily="2" charset="-122"/>
              </a:rPr>
              <a:t>（照管）</a:t>
            </a:r>
            <a:endParaRPr lang="zh-TW" altLang="en-US" dirty="0">
              <a:latin typeface="SimSun" panose="02010600030101010101" pitchFamily="2" charset="-122"/>
              <a:ea typeface="SimSun" panose="02010600030101010101" pitchFamily="2" charset="-122"/>
            </a:endParaRPr>
          </a:p>
          <a:p>
            <a:endParaRPr lang="en-US" dirty="0">
              <a:latin typeface="SimSun" panose="02010600030101010101" pitchFamily="2" charset="-122"/>
              <a:ea typeface="SimSun" panose="02010600030101010101" pitchFamily="2" charset="-122"/>
            </a:endParaRPr>
          </a:p>
        </p:txBody>
      </p:sp>
    </p:spTree>
    <p:custDataLst>
      <p:tags r:id="rId1"/>
    </p:custDataLst>
    <p:extLst>
      <p:ext uri="{BB962C8B-B14F-4D97-AF65-F5344CB8AC3E}">
        <p14:creationId xmlns:p14="http://schemas.microsoft.com/office/powerpoint/2010/main" val="312864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0703" y="681318"/>
            <a:ext cx="5649097" cy="5629835"/>
          </a:xfrm>
        </p:spPr>
        <p:txBody>
          <a:bodyPr>
            <a:normAutofit/>
          </a:bodyPr>
          <a:lstStyle/>
          <a:p>
            <a:pPr marL="0" indent="0">
              <a:buNone/>
            </a:pPr>
            <a:r>
              <a:rPr lang="en-US" sz="3000" b="1" i="1" dirty="0"/>
              <a:t>1 Peter 5:2-5  “Be shepherds of God’s flock that is under your care, watching over them—</a:t>
            </a:r>
            <a:r>
              <a:rPr lang="en-US" sz="3000" b="1" i="1" u="sng" dirty="0"/>
              <a:t>not because you must, but because you are willing, as God wants you to be</a:t>
            </a:r>
            <a:r>
              <a:rPr lang="en-US" sz="3000" b="1" i="1" dirty="0"/>
              <a:t>; </a:t>
            </a:r>
            <a:r>
              <a:rPr lang="en-US" sz="3000" b="1" i="1" u="sng" dirty="0"/>
              <a:t>not pursuing dishonest gain, but eager to serve</a:t>
            </a:r>
            <a:r>
              <a:rPr lang="en-US" sz="3000" b="1" i="1" dirty="0"/>
              <a:t>;</a:t>
            </a:r>
            <a:endParaRPr lang="en-US" sz="3000" dirty="0"/>
          </a:p>
          <a:p>
            <a:pPr marL="0" indent="0">
              <a:buNone/>
            </a:pPr>
            <a:r>
              <a:rPr lang="en-US" sz="1200" b="1" i="1" dirty="0"/>
              <a:t> </a:t>
            </a:r>
            <a:endParaRPr lang="en-US" sz="1200" dirty="0"/>
          </a:p>
          <a:p>
            <a:pPr marL="0" indent="0">
              <a:buNone/>
            </a:pPr>
            <a:r>
              <a:rPr lang="en-US" sz="3200" b="1" i="1" dirty="0"/>
              <a:t>2</a:t>
            </a:r>
            <a:r>
              <a:rPr lang="en-US" sz="3200" b="1" i="1" baseline="30000" dirty="0"/>
              <a:t>ND</a:t>
            </a:r>
            <a:r>
              <a:rPr lang="en-US" sz="3200" b="1" i="1" dirty="0"/>
              <a:t> QUALITY OF A SHEPHERD SERVANT</a:t>
            </a:r>
            <a:endParaRPr lang="en-US" sz="3200" dirty="0"/>
          </a:p>
          <a:p>
            <a:r>
              <a:rPr lang="en-US" sz="4400" b="1" i="1" u="sng" dirty="0"/>
              <a:t>SHEPHERD’S HEART – SERVING HEART</a:t>
            </a:r>
            <a:endParaRPr lang="en-US" sz="4400" dirty="0"/>
          </a:p>
        </p:txBody>
      </p:sp>
      <p:sp>
        <p:nvSpPr>
          <p:cNvPr id="4" name="Content Placeholder 3"/>
          <p:cNvSpPr>
            <a:spLocks noGrp="1"/>
          </p:cNvSpPr>
          <p:nvPr>
            <p:ph sz="half" idx="2"/>
          </p:nvPr>
        </p:nvSpPr>
        <p:spPr>
          <a:xfrm>
            <a:off x="6172200" y="681318"/>
            <a:ext cx="5181600" cy="5495645"/>
          </a:xfrm>
        </p:spPr>
        <p:txBody>
          <a:bodyPr>
            <a:normAutofit/>
          </a:bodyPr>
          <a:lstStyle/>
          <a:p>
            <a:pPr>
              <a:buNone/>
            </a:pPr>
            <a:r>
              <a:rPr lang="zh-TW" altLang="en-US" sz="3000" b="1" dirty="0">
                <a:latin typeface="SimSun" panose="02010600030101010101" pitchFamily="2" charset="-122"/>
                <a:ea typeface="SimSun" panose="02010600030101010101" pitchFamily="2" charset="-122"/>
              </a:rPr>
              <a:t>彼得前書 </a:t>
            </a:r>
            <a:r>
              <a:rPr lang="en-US" altLang="zh-TW" sz="3000" b="1" dirty="0">
                <a:latin typeface="SimSun" panose="02010600030101010101" pitchFamily="2" charset="-122"/>
                <a:ea typeface="SimSun" panose="02010600030101010101" pitchFamily="2" charset="-122"/>
              </a:rPr>
              <a:t>5:2-5</a:t>
            </a:r>
          </a:p>
          <a:p>
            <a:pPr marL="0" indent="0">
              <a:buNone/>
            </a:pPr>
            <a:r>
              <a:rPr lang="zh-TW" altLang="en-US" sz="3000" b="1" dirty="0">
                <a:latin typeface="SimSun" panose="02010600030101010101" pitchFamily="2" charset="-122"/>
                <a:ea typeface="SimSun" panose="02010600030101010101" pitchFamily="2" charset="-122"/>
              </a:rPr>
              <a:t>務要牧養在你們中間神的群羊，按著神旨意照管他們；</a:t>
            </a:r>
            <a:r>
              <a:rPr lang="zh-TW" altLang="en-US" sz="3000" b="1" u="sng" dirty="0">
                <a:latin typeface="SimSun" panose="02010600030101010101" pitchFamily="2" charset="-122"/>
                <a:ea typeface="SimSun" panose="02010600030101010101" pitchFamily="2" charset="-122"/>
              </a:rPr>
              <a:t>不是出於勉強，乃是出於甘心；也不是因為貪財，乃是出於樂意</a:t>
            </a:r>
            <a:r>
              <a:rPr lang="zh-TW" altLang="en-US" sz="3000" b="1" dirty="0">
                <a:latin typeface="SimSun" panose="02010600030101010101" pitchFamily="2" charset="-122"/>
                <a:ea typeface="SimSun" panose="02010600030101010101" pitchFamily="2" charset="-122"/>
              </a:rPr>
              <a:t>；</a:t>
            </a:r>
            <a:endParaRPr lang="en-US" altLang="zh-TW" sz="3000" b="1" dirty="0">
              <a:latin typeface="SimSun" panose="02010600030101010101" pitchFamily="2" charset="-122"/>
              <a:ea typeface="SimSun" panose="02010600030101010101" pitchFamily="2" charset="-122"/>
            </a:endParaRPr>
          </a:p>
          <a:p>
            <a:endParaRPr lang="en-US" altLang="zh-TW" b="1" dirty="0">
              <a:latin typeface="SimSun" panose="02010600030101010101" pitchFamily="2" charset="-122"/>
              <a:ea typeface="SimSun" panose="02010600030101010101" pitchFamily="2" charset="-122"/>
            </a:endParaRPr>
          </a:p>
          <a:p>
            <a:pPr>
              <a:buNone/>
            </a:pPr>
            <a:r>
              <a:rPr lang="zh-TW" altLang="en-US" sz="3200" b="1" dirty="0">
                <a:latin typeface="SimSun" panose="02010600030101010101" pitchFamily="2" charset="-122"/>
                <a:ea typeface="SimSun" panose="02010600030101010101" pitchFamily="2" charset="-122"/>
              </a:rPr>
              <a:t>牧者僕人的第二個特質</a:t>
            </a:r>
          </a:p>
          <a:p>
            <a:r>
              <a:rPr lang="zh-TW" altLang="en-US" sz="4400" b="1" u="sng" dirty="0">
                <a:latin typeface="SimSun" panose="02010600030101010101" pitchFamily="2" charset="-122"/>
                <a:ea typeface="SimSun" panose="02010600030101010101" pitchFamily="2" charset="-122"/>
              </a:rPr>
              <a:t>牧者的心 </a:t>
            </a:r>
            <a:r>
              <a:rPr lang="en-US" altLang="zh-TW" sz="4400" b="1" u="sng" dirty="0">
                <a:latin typeface="SimSun" panose="02010600030101010101" pitchFamily="2" charset="-122"/>
                <a:ea typeface="SimSun" panose="02010600030101010101" pitchFamily="2" charset="-122"/>
              </a:rPr>
              <a:t>— </a:t>
            </a:r>
            <a:r>
              <a:rPr lang="zh-TW" altLang="en-US" sz="4400" b="1" u="sng" dirty="0">
                <a:latin typeface="SimSun" panose="02010600030101010101" pitchFamily="2" charset="-122"/>
                <a:ea typeface="SimSun" panose="02010600030101010101" pitchFamily="2" charset="-122"/>
              </a:rPr>
              <a:t>服事的心</a:t>
            </a:r>
          </a:p>
          <a:p>
            <a:endParaRPr lang="zh-TW" altLang="en-US" dirty="0">
              <a:latin typeface="SimSun" panose="02010600030101010101" pitchFamily="2" charset="-122"/>
              <a:ea typeface="SimSun" panose="02010600030101010101" pitchFamily="2" charset="-122"/>
            </a:endParaRPr>
          </a:p>
          <a:p>
            <a:endParaRPr lang="en-US" dirty="0">
              <a:latin typeface="SimSun" panose="02010600030101010101" pitchFamily="2" charset="-122"/>
              <a:ea typeface="SimSun" panose="02010600030101010101" pitchFamily="2" charset="-122"/>
            </a:endParaRPr>
          </a:p>
        </p:txBody>
      </p:sp>
    </p:spTree>
    <p:custDataLst>
      <p:tags r:id="rId1"/>
    </p:custDataLst>
    <p:extLst>
      <p:ext uri="{BB962C8B-B14F-4D97-AF65-F5344CB8AC3E}">
        <p14:creationId xmlns:p14="http://schemas.microsoft.com/office/powerpoint/2010/main" val="27982048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1460</Words>
  <Application>Microsoft Office PowerPoint</Application>
  <PresentationFormat>Widescreen</PresentationFormat>
  <Paragraphs>105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SimSun</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God demonstrates his own love for us in this: While we were still sinners, Christ died for us.  惟有基督在我們還作罪人的時候為我們死，神的愛就在此向我們顯明了。ROMANS 羅馬書 5:8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Thallman</dc:creator>
  <cp:lastModifiedBy>Kun Huang</cp:lastModifiedBy>
  <cp:revision>25</cp:revision>
  <dcterms:created xsi:type="dcterms:W3CDTF">2025-05-01T20:02:22Z</dcterms:created>
  <dcterms:modified xsi:type="dcterms:W3CDTF">2025-05-03T15:01:13Z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9567208A-85DA-4B34-A05B-6F2E01A23FBD</vt:lpwstr>
  </property>
  <property fmtid="{D5CDD505-2E9C-101B-9397-08002B2CF9AE}" pid="3" name="ArticulatePath">
    <vt:lpwstr>1 Peter 5 2-5 Shepherding &amp; Serving</vt:lpwstr>
  </property>
</Properties>
</file>